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0"/>
  </p:notesMasterIdLst>
  <p:sldIdLst>
    <p:sldId id="270" r:id="rId2"/>
    <p:sldId id="271" r:id="rId3"/>
    <p:sldId id="272" r:id="rId4"/>
    <p:sldId id="273" r:id="rId5"/>
    <p:sldId id="274" r:id="rId6"/>
    <p:sldId id="275" r:id="rId7"/>
    <p:sldId id="276" r:id="rId8"/>
    <p:sldId id="277" r:id="rId9"/>
    <p:sldId id="278" r:id="rId10"/>
    <p:sldId id="279" r:id="rId11"/>
    <p:sldId id="280" r:id="rId12"/>
    <p:sldId id="281" r:id="rId13"/>
    <p:sldId id="257" r:id="rId14"/>
    <p:sldId id="258" r:id="rId15"/>
    <p:sldId id="259" r:id="rId16"/>
    <p:sldId id="260" r:id="rId17"/>
    <p:sldId id="261" r:id="rId18"/>
    <p:sldId id="262" r:id="rId19"/>
    <p:sldId id="263" r:id="rId20"/>
    <p:sldId id="264" r:id="rId21"/>
    <p:sldId id="265" r:id="rId22"/>
    <p:sldId id="266" r:id="rId23"/>
    <p:sldId id="267" r:id="rId24"/>
    <p:sldId id="268" r:id="rId25"/>
    <p:sldId id="283" r:id="rId26"/>
    <p:sldId id="269" r:id="rId27"/>
    <p:sldId id="282" r:id="rId28"/>
    <p:sldId id="284"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7FE8A7D-A3A1-B14B-B95D-73E36B10297F}">
          <p14:sldIdLst>
            <p14:sldId id="270"/>
          </p14:sldIdLst>
        </p14:section>
        <p14:section name="Rhetorical situation" id="{52FF2F20-4578-D64E-8C2E-1297DFC6C6F3}">
          <p14:sldIdLst>
            <p14:sldId id="271"/>
            <p14:sldId id="272"/>
            <p14:sldId id="273"/>
            <p14:sldId id="274"/>
            <p14:sldId id="275"/>
            <p14:sldId id="276"/>
            <p14:sldId id="277"/>
            <p14:sldId id="278"/>
            <p14:sldId id="279"/>
            <p14:sldId id="280"/>
            <p14:sldId id="281"/>
          </p14:sldIdLst>
        </p14:section>
        <p14:section name="Technical Description Genre" id="{1ED5289B-F976-D84E-B8E2-84A4043F8A92}">
          <p14:sldIdLst>
            <p14:sldId id="257"/>
            <p14:sldId id="258"/>
            <p14:sldId id="259"/>
            <p14:sldId id="260"/>
            <p14:sldId id="261"/>
            <p14:sldId id="262"/>
            <p14:sldId id="263"/>
            <p14:sldId id="264"/>
            <p14:sldId id="265"/>
            <p14:sldId id="266"/>
            <p14:sldId id="267"/>
            <p14:sldId id="268"/>
            <p14:sldId id="283"/>
            <p14:sldId id="269"/>
            <p14:sldId id="282"/>
            <p14:sldId id="284"/>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7" d="100"/>
          <a:sy n="127" d="100"/>
        </p:scale>
        <p:origin x="-224"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iagrams/_rels/data1.xml.rels><?xml version="1.0" encoding="UTF-8" standalone="yes"?>
<Relationships xmlns="http://schemas.openxmlformats.org/package/2006/relationships"><Relationship Id="rId1" Type="http://schemas.openxmlformats.org/officeDocument/2006/relationships/image" Target="../media/image8.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8.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1101E0-C4CF-43D4-A6E5-67916037CCA2}" type="doc">
      <dgm:prSet loTypeId="urn:microsoft.com/office/officeart/2005/8/layout/hList2#1" loCatId="list" qsTypeId="urn:microsoft.com/office/officeart/2005/8/quickstyle/simple1" qsCatId="simple" csTypeId="urn:microsoft.com/office/officeart/2005/8/colors/accent1_2" csCatId="accent1" phldr="1"/>
      <dgm:spPr/>
      <dgm:t>
        <a:bodyPr/>
        <a:lstStyle/>
        <a:p>
          <a:endParaRPr lang="en-US"/>
        </a:p>
      </dgm:t>
    </dgm:pt>
    <dgm:pt modelId="{864E53ED-AC37-49A4-A0AC-9188CC319765}">
      <dgm:prSet phldrT="[Text]" custT="1"/>
      <dgm:spPr/>
      <dgm:t>
        <a:bodyPr/>
        <a:lstStyle/>
        <a:p>
          <a:r>
            <a:rPr lang="en-US" sz="2400" smtClean="0"/>
            <a:t>Title</a:t>
          </a:r>
          <a:endParaRPr lang="en-US" sz="1500" dirty="0"/>
        </a:p>
      </dgm:t>
    </dgm:pt>
    <dgm:pt modelId="{1C9E5D88-ABB4-46F5-A97E-E36CF8476E53}" type="parTrans" cxnId="{D52F1ED4-0FC1-4987-A242-12EFA23919FD}">
      <dgm:prSet/>
      <dgm:spPr/>
      <dgm:t>
        <a:bodyPr/>
        <a:lstStyle/>
        <a:p>
          <a:endParaRPr lang="en-US"/>
        </a:p>
      </dgm:t>
    </dgm:pt>
    <dgm:pt modelId="{6F3E3629-26AF-4AA2-A40F-B07B06F23AB3}" type="sibTrans" cxnId="{D52F1ED4-0FC1-4987-A242-12EFA23919FD}">
      <dgm:prSet/>
      <dgm:spPr/>
      <dgm:t>
        <a:bodyPr/>
        <a:lstStyle/>
        <a:p>
          <a:endParaRPr lang="en-US"/>
        </a:p>
      </dgm:t>
    </dgm:pt>
    <dgm:pt modelId="{FB52719C-1474-4EFC-8AB1-EF40D11F31BA}">
      <dgm:prSet phldrT="[Text]" custT="1"/>
      <dgm:spPr/>
      <dgm:t>
        <a:bodyPr/>
        <a:lstStyle/>
        <a:p>
          <a:r>
            <a:rPr lang="en-US" sz="2400" dirty="0" smtClean="0"/>
            <a:t>Introduction</a:t>
          </a:r>
          <a:endParaRPr lang="en-US" sz="1500" dirty="0"/>
        </a:p>
      </dgm:t>
    </dgm:pt>
    <dgm:pt modelId="{C7EFDE61-C786-4485-A05B-D8E2F3643AE5}" type="parTrans" cxnId="{FAA97B1C-6876-4364-8CB3-76485AC67247}">
      <dgm:prSet/>
      <dgm:spPr/>
      <dgm:t>
        <a:bodyPr/>
        <a:lstStyle/>
        <a:p>
          <a:endParaRPr lang="en-US"/>
        </a:p>
      </dgm:t>
    </dgm:pt>
    <dgm:pt modelId="{FA5B1243-02DE-4E79-9151-48ECE6FA8712}" type="sibTrans" cxnId="{FAA97B1C-6876-4364-8CB3-76485AC67247}">
      <dgm:prSet/>
      <dgm:spPr/>
      <dgm:t>
        <a:bodyPr/>
        <a:lstStyle/>
        <a:p>
          <a:endParaRPr lang="en-US"/>
        </a:p>
      </dgm:t>
    </dgm:pt>
    <dgm:pt modelId="{3AAF4901-31E2-4B86-99E4-7B0F189BFB90}">
      <dgm:prSet phldrT="[Text]" custT="1"/>
      <dgm:spPr/>
      <dgm:t>
        <a:bodyPr/>
        <a:lstStyle/>
        <a:p>
          <a:r>
            <a:rPr lang="en-US" sz="2400" dirty="0" smtClean="0"/>
            <a:t>Major Part</a:t>
          </a:r>
          <a:endParaRPr lang="en-US" sz="2400" dirty="0"/>
        </a:p>
      </dgm:t>
    </dgm:pt>
    <dgm:pt modelId="{0C9E51DE-618E-4ADA-8048-BA23B32AB37A}" type="parTrans" cxnId="{AFFD2F80-4075-45BD-9EDF-6286E85F1B60}">
      <dgm:prSet/>
      <dgm:spPr/>
      <dgm:t>
        <a:bodyPr/>
        <a:lstStyle/>
        <a:p>
          <a:endParaRPr lang="en-US"/>
        </a:p>
      </dgm:t>
    </dgm:pt>
    <dgm:pt modelId="{F4243779-BCB7-4A75-9891-49A88ECDA7D3}" type="sibTrans" cxnId="{AFFD2F80-4075-45BD-9EDF-6286E85F1B60}">
      <dgm:prSet/>
      <dgm:spPr/>
      <dgm:t>
        <a:bodyPr/>
        <a:lstStyle/>
        <a:p>
          <a:endParaRPr lang="en-US"/>
        </a:p>
      </dgm:t>
    </dgm:pt>
    <dgm:pt modelId="{8D8C296E-4942-42FC-BEA2-328AFD002558}">
      <dgm:prSet phldrT="[Text]" custT="1"/>
      <dgm:spPr/>
      <dgm:t>
        <a:bodyPr/>
        <a:lstStyle/>
        <a:p>
          <a:r>
            <a:rPr lang="en-US" sz="2400" dirty="0" smtClean="0"/>
            <a:t>Major Part</a:t>
          </a:r>
          <a:endParaRPr lang="en-US" sz="2400" dirty="0"/>
        </a:p>
      </dgm:t>
    </dgm:pt>
    <dgm:pt modelId="{F3D1C60F-2215-407A-80C1-634A65DE2C92}" type="parTrans" cxnId="{9CDFE7D2-8C1F-45BA-94BD-5E43798CB12E}">
      <dgm:prSet/>
      <dgm:spPr/>
      <dgm:t>
        <a:bodyPr/>
        <a:lstStyle/>
        <a:p>
          <a:endParaRPr lang="en-US"/>
        </a:p>
      </dgm:t>
    </dgm:pt>
    <dgm:pt modelId="{9F9AFCB0-EF7E-47E5-8CE1-168DB045E552}" type="sibTrans" cxnId="{9CDFE7D2-8C1F-45BA-94BD-5E43798CB12E}">
      <dgm:prSet/>
      <dgm:spPr/>
      <dgm:t>
        <a:bodyPr/>
        <a:lstStyle/>
        <a:p>
          <a:endParaRPr lang="en-US"/>
        </a:p>
      </dgm:t>
    </dgm:pt>
    <dgm:pt modelId="{536E2F88-F0D8-41C4-850D-E38950522131}">
      <dgm:prSet phldrT="[Text]" custT="1"/>
      <dgm:spPr/>
      <dgm:t>
        <a:bodyPr/>
        <a:lstStyle/>
        <a:p>
          <a:r>
            <a:rPr lang="en-US" sz="2400" dirty="0" smtClean="0"/>
            <a:t>Conclusion</a:t>
          </a:r>
          <a:endParaRPr lang="en-US" sz="2400" dirty="0"/>
        </a:p>
      </dgm:t>
    </dgm:pt>
    <dgm:pt modelId="{804FA199-7943-40C4-B9EB-04809A4BD88C}" type="parTrans" cxnId="{4DE747BA-FFBB-4E85-8351-E0A913F89655}">
      <dgm:prSet/>
      <dgm:spPr/>
      <dgm:t>
        <a:bodyPr/>
        <a:lstStyle/>
        <a:p>
          <a:endParaRPr lang="en-US"/>
        </a:p>
      </dgm:t>
    </dgm:pt>
    <dgm:pt modelId="{B8134FD8-7D41-4E21-86CC-EFBF7410970A}" type="sibTrans" cxnId="{4DE747BA-FFBB-4E85-8351-E0A913F89655}">
      <dgm:prSet/>
      <dgm:spPr/>
      <dgm:t>
        <a:bodyPr/>
        <a:lstStyle/>
        <a:p>
          <a:endParaRPr lang="en-US"/>
        </a:p>
      </dgm:t>
    </dgm:pt>
    <dgm:pt modelId="{0B117F01-1F99-4AFC-BB85-78B78D8803AB}">
      <dgm:prSet phldrT="[Text]" custT="1"/>
      <dgm:spPr/>
      <dgm:t>
        <a:bodyPr/>
        <a:lstStyle/>
        <a:p>
          <a:r>
            <a:rPr lang="en-US" sz="1400" dirty="0" smtClean="0"/>
            <a:t>Definition of subject</a:t>
          </a:r>
          <a:endParaRPr lang="en-US" sz="1400" dirty="0"/>
        </a:p>
      </dgm:t>
    </dgm:pt>
    <dgm:pt modelId="{63F816A6-4DD5-48F4-9D9B-FF1AFB282D93}" type="parTrans" cxnId="{50919512-E8C8-4D85-AD2E-DB8FCADA6E75}">
      <dgm:prSet/>
      <dgm:spPr/>
      <dgm:t>
        <a:bodyPr/>
        <a:lstStyle/>
        <a:p>
          <a:endParaRPr lang="en-US"/>
        </a:p>
      </dgm:t>
    </dgm:pt>
    <dgm:pt modelId="{9D6A8E21-C1DE-48B7-8134-5823AC443FDA}" type="sibTrans" cxnId="{50919512-E8C8-4D85-AD2E-DB8FCADA6E75}">
      <dgm:prSet/>
      <dgm:spPr/>
      <dgm:t>
        <a:bodyPr/>
        <a:lstStyle/>
        <a:p>
          <a:endParaRPr lang="en-US"/>
        </a:p>
      </dgm:t>
    </dgm:pt>
    <dgm:pt modelId="{264CED4E-9D3E-409F-986F-BB1A3D3672F4}">
      <dgm:prSet phldrT="[Text]" custT="1"/>
      <dgm:spPr/>
      <dgm:t>
        <a:bodyPr/>
        <a:lstStyle/>
        <a:p>
          <a:r>
            <a:rPr lang="en-US" sz="1400" dirty="0" smtClean="0"/>
            <a:t>Main Point</a:t>
          </a:r>
          <a:endParaRPr lang="en-US" sz="1400" dirty="0"/>
        </a:p>
      </dgm:t>
    </dgm:pt>
    <dgm:pt modelId="{DFB66A6D-44E4-4414-8F2C-5262DFCFF40F}" type="parTrans" cxnId="{28097F5A-E578-4DD4-AAA2-D5132A512AF3}">
      <dgm:prSet/>
      <dgm:spPr/>
      <dgm:t>
        <a:bodyPr/>
        <a:lstStyle/>
        <a:p>
          <a:endParaRPr lang="en-US"/>
        </a:p>
      </dgm:t>
    </dgm:pt>
    <dgm:pt modelId="{4BAD6596-4694-46F3-9FD0-28092D6D16CB}" type="sibTrans" cxnId="{28097F5A-E578-4DD4-AAA2-D5132A512AF3}">
      <dgm:prSet/>
      <dgm:spPr/>
      <dgm:t>
        <a:bodyPr/>
        <a:lstStyle/>
        <a:p>
          <a:endParaRPr lang="en-US"/>
        </a:p>
      </dgm:t>
    </dgm:pt>
    <dgm:pt modelId="{B158A879-D1E1-4107-980E-09F206A1902C}">
      <dgm:prSet phldrT="[Text]" custT="1"/>
      <dgm:spPr/>
      <dgm:t>
        <a:bodyPr/>
        <a:lstStyle/>
        <a:p>
          <a:r>
            <a:rPr lang="en-US" sz="1400" dirty="0" smtClean="0"/>
            <a:t>Importance of Subject</a:t>
          </a:r>
          <a:endParaRPr lang="en-US" sz="1400" dirty="0"/>
        </a:p>
      </dgm:t>
    </dgm:pt>
    <dgm:pt modelId="{EF5D9572-00FD-45A5-B1EA-FBB80DE15ABB}" type="parTrans" cxnId="{0DF0CB10-111E-4D77-AFAF-5F082F3156C9}">
      <dgm:prSet/>
      <dgm:spPr/>
      <dgm:t>
        <a:bodyPr/>
        <a:lstStyle/>
        <a:p>
          <a:endParaRPr lang="en-US"/>
        </a:p>
      </dgm:t>
    </dgm:pt>
    <dgm:pt modelId="{EABDBD42-E7E0-4A10-AE93-BB8A590A0241}" type="sibTrans" cxnId="{0DF0CB10-111E-4D77-AFAF-5F082F3156C9}">
      <dgm:prSet/>
      <dgm:spPr/>
      <dgm:t>
        <a:bodyPr/>
        <a:lstStyle/>
        <a:p>
          <a:endParaRPr lang="en-US"/>
        </a:p>
      </dgm:t>
    </dgm:pt>
    <dgm:pt modelId="{7D2AA053-3813-495C-80BC-CECF8BBF6F83}">
      <dgm:prSet phldrT="[Text]" custT="1"/>
      <dgm:spPr/>
      <dgm:t>
        <a:bodyPr/>
        <a:lstStyle/>
        <a:p>
          <a:r>
            <a:rPr lang="en-US" sz="1400" dirty="0" smtClean="0"/>
            <a:t>Overall Description</a:t>
          </a:r>
          <a:endParaRPr lang="en-US" sz="1400" dirty="0"/>
        </a:p>
      </dgm:t>
    </dgm:pt>
    <dgm:pt modelId="{7CE10A8F-A39F-404D-9E18-312EE9B1A388}" type="parTrans" cxnId="{CDEF4EED-6D36-44F4-96FB-240CAA971C9A}">
      <dgm:prSet/>
      <dgm:spPr/>
      <dgm:t>
        <a:bodyPr/>
        <a:lstStyle/>
        <a:p>
          <a:endParaRPr lang="en-US"/>
        </a:p>
      </dgm:t>
    </dgm:pt>
    <dgm:pt modelId="{788FA7B9-126E-45D2-A840-DF68C9AB61E1}" type="sibTrans" cxnId="{CDEF4EED-6D36-44F4-96FB-240CAA971C9A}">
      <dgm:prSet/>
      <dgm:spPr/>
      <dgm:t>
        <a:bodyPr/>
        <a:lstStyle/>
        <a:p>
          <a:endParaRPr lang="en-US"/>
        </a:p>
      </dgm:t>
    </dgm:pt>
    <dgm:pt modelId="{3D32B567-5BA5-4C57-B695-E76E8582DC0F}">
      <dgm:prSet phldrT="[Text]" custT="1"/>
      <dgm:spPr/>
      <dgm:t>
        <a:bodyPr/>
        <a:lstStyle/>
        <a:p>
          <a:r>
            <a:rPr lang="en-US" sz="1400" dirty="0" smtClean="0"/>
            <a:t>List of Major Parts</a:t>
          </a:r>
          <a:endParaRPr lang="en-US" sz="1400" dirty="0"/>
        </a:p>
      </dgm:t>
    </dgm:pt>
    <dgm:pt modelId="{52A6B9D6-5029-4253-8729-EAB64F947E1B}" type="parTrans" cxnId="{EEAB9FED-77D2-4379-A02B-3F5C70D29A72}">
      <dgm:prSet/>
      <dgm:spPr/>
      <dgm:t>
        <a:bodyPr/>
        <a:lstStyle/>
        <a:p>
          <a:endParaRPr lang="en-US"/>
        </a:p>
      </dgm:t>
    </dgm:pt>
    <dgm:pt modelId="{43DAFEA7-7AD6-44BD-9010-A9B41F1F0CCB}" type="sibTrans" cxnId="{EEAB9FED-77D2-4379-A02B-3F5C70D29A72}">
      <dgm:prSet/>
      <dgm:spPr/>
      <dgm:t>
        <a:bodyPr/>
        <a:lstStyle/>
        <a:p>
          <a:endParaRPr lang="en-US"/>
        </a:p>
      </dgm:t>
    </dgm:pt>
    <dgm:pt modelId="{6D22257D-1858-4B65-9208-92E4D66170C6}">
      <dgm:prSet phldrT="[Text]" custT="1"/>
      <dgm:spPr/>
      <dgm:t>
        <a:bodyPr/>
        <a:lstStyle/>
        <a:p>
          <a:r>
            <a:rPr lang="en-US" sz="1400" dirty="0" smtClean="0"/>
            <a:t>Definition and Purpose of Part</a:t>
          </a:r>
          <a:endParaRPr lang="en-US" sz="1400" dirty="0"/>
        </a:p>
      </dgm:t>
    </dgm:pt>
    <dgm:pt modelId="{D8D16DC9-D457-4107-9B08-F3BE0591E7D4}" type="parTrans" cxnId="{ED1F7BC2-4F5F-4885-BD50-A0086E535DDA}">
      <dgm:prSet/>
      <dgm:spPr/>
      <dgm:t>
        <a:bodyPr/>
        <a:lstStyle/>
        <a:p>
          <a:endParaRPr lang="en-US"/>
        </a:p>
      </dgm:t>
    </dgm:pt>
    <dgm:pt modelId="{1B5B10F4-03D2-4C2C-B8D9-BC530391E75E}" type="sibTrans" cxnId="{ED1F7BC2-4F5F-4885-BD50-A0086E535DDA}">
      <dgm:prSet/>
      <dgm:spPr/>
      <dgm:t>
        <a:bodyPr/>
        <a:lstStyle/>
        <a:p>
          <a:endParaRPr lang="en-US"/>
        </a:p>
      </dgm:t>
    </dgm:pt>
    <dgm:pt modelId="{769E7426-6A24-4A60-8475-2AC381D1A9CC}">
      <dgm:prSet phldrT="[Text]" custT="1"/>
      <dgm:spPr/>
      <dgm:t>
        <a:bodyPr/>
        <a:lstStyle/>
        <a:p>
          <a:r>
            <a:rPr lang="en-US" sz="1400" dirty="0" smtClean="0"/>
            <a:t>Minor Part</a:t>
          </a:r>
          <a:endParaRPr lang="en-US" sz="1400" dirty="0"/>
        </a:p>
      </dgm:t>
    </dgm:pt>
    <dgm:pt modelId="{F5304535-7D8F-4A98-B672-18502E79870B}" type="parTrans" cxnId="{611E1FF6-A656-4151-9B05-720EF58A66AB}">
      <dgm:prSet/>
      <dgm:spPr/>
      <dgm:t>
        <a:bodyPr/>
        <a:lstStyle/>
        <a:p>
          <a:endParaRPr lang="en-US"/>
        </a:p>
      </dgm:t>
    </dgm:pt>
    <dgm:pt modelId="{306AA341-B1E9-433B-8D26-55732B918D07}" type="sibTrans" cxnId="{611E1FF6-A656-4151-9B05-720EF58A66AB}">
      <dgm:prSet/>
      <dgm:spPr/>
      <dgm:t>
        <a:bodyPr/>
        <a:lstStyle/>
        <a:p>
          <a:endParaRPr lang="en-US"/>
        </a:p>
      </dgm:t>
    </dgm:pt>
    <dgm:pt modelId="{A89AC75C-D116-404D-9B78-408A35695F4B}">
      <dgm:prSet phldrT="[Text]" custT="1"/>
      <dgm:spPr/>
      <dgm:t>
        <a:bodyPr/>
        <a:lstStyle/>
        <a:p>
          <a:r>
            <a:rPr lang="en-US" sz="1400" dirty="0" smtClean="0"/>
            <a:t>Minor Part </a:t>
          </a:r>
          <a:endParaRPr lang="en-US" sz="1400" dirty="0"/>
        </a:p>
      </dgm:t>
    </dgm:pt>
    <dgm:pt modelId="{80A6D665-6D2D-475C-B3BF-1BF515EB547E}" type="parTrans" cxnId="{BE86C39D-5933-45C6-A084-C0DEB332EDC5}">
      <dgm:prSet/>
      <dgm:spPr/>
      <dgm:t>
        <a:bodyPr/>
        <a:lstStyle/>
        <a:p>
          <a:endParaRPr lang="en-US"/>
        </a:p>
      </dgm:t>
    </dgm:pt>
    <dgm:pt modelId="{F1DDF96C-F7B3-48CA-9416-66634AFAD338}" type="sibTrans" cxnId="{BE86C39D-5933-45C6-A084-C0DEB332EDC5}">
      <dgm:prSet/>
      <dgm:spPr/>
      <dgm:t>
        <a:bodyPr/>
        <a:lstStyle/>
        <a:p>
          <a:endParaRPr lang="en-US"/>
        </a:p>
      </dgm:t>
    </dgm:pt>
    <dgm:pt modelId="{E5FCA1DE-F5B9-435C-B3B5-A055ACF5C276}">
      <dgm:prSet phldrT="[Text]" custT="1"/>
      <dgm:spPr/>
      <dgm:t>
        <a:bodyPr/>
        <a:lstStyle/>
        <a:p>
          <a:r>
            <a:rPr lang="en-US" sz="1400" dirty="0" smtClean="0"/>
            <a:t>Etc (repeated as needed)</a:t>
          </a:r>
          <a:endParaRPr lang="en-US" sz="1400" dirty="0"/>
        </a:p>
      </dgm:t>
    </dgm:pt>
    <dgm:pt modelId="{C470D2D5-8BC1-414A-9515-C89A59CFC778}" type="parTrans" cxnId="{08D73888-FE5C-4F3D-990B-D8B36364667A}">
      <dgm:prSet/>
      <dgm:spPr/>
      <dgm:t>
        <a:bodyPr/>
        <a:lstStyle/>
        <a:p>
          <a:endParaRPr lang="en-US"/>
        </a:p>
      </dgm:t>
    </dgm:pt>
    <dgm:pt modelId="{A32FE47D-73A7-4463-9920-DAED3AD66D74}" type="sibTrans" cxnId="{08D73888-FE5C-4F3D-990B-D8B36364667A}">
      <dgm:prSet/>
      <dgm:spPr/>
      <dgm:t>
        <a:bodyPr/>
        <a:lstStyle/>
        <a:p>
          <a:endParaRPr lang="en-US"/>
        </a:p>
      </dgm:t>
    </dgm:pt>
    <dgm:pt modelId="{C56E1634-FD0D-46B5-A1DE-8AA44CB811C4}">
      <dgm:prSet phldrT="[Text]" custT="1"/>
      <dgm:spPr/>
      <dgm:t>
        <a:bodyPr/>
        <a:lstStyle/>
        <a:p>
          <a:r>
            <a:rPr lang="en-US" sz="1400" dirty="0" smtClean="0"/>
            <a:t>Definition and Purpose of Part</a:t>
          </a:r>
          <a:endParaRPr lang="en-US" sz="1400" dirty="0"/>
        </a:p>
      </dgm:t>
    </dgm:pt>
    <dgm:pt modelId="{6664D339-C3BB-444D-A0FA-ACF07B58BB1D}" type="parTrans" cxnId="{33D6DB60-4B48-4AB6-829B-B0E7CD5DA657}">
      <dgm:prSet/>
      <dgm:spPr/>
      <dgm:t>
        <a:bodyPr/>
        <a:lstStyle/>
        <a:p>
          <a:endParaRPr lang="en-US"/>
        </a:p>
      </dgm:t>
    </dgm:pt>
    <dgm:pt modelId="{8A688043-8EB3-4669-9E91-78508CE954A0}" type="sibTrans" cxnId="{33D6DB60-4B48-4AB6-829B-B0E7CD5DA657}">
      <dgm:prSet/>
      <dgm:spPr/>
      <dgm:t>
        <a:bodyPr/>
        <a:lstStyle/>
        <a:p>
          <a:endParaRPr lang="en-US"/>
        </a:p>
      </dgm:t>
    </dgm:pt>
    <dgm:pt modelId="{59D1364F-58E4-4BC4-A532-855D399AA905}">
      <dgm:prSet phldrT="[Text]" custT="1"/>
      <dgm:spPr/>
      <dgm:t>
        <a:bodyPr/>
        <a:lstStyle/>
        <a:p>
          <a:r>
            <a:rPr lang="en-US" sz="1400" dirty="0" smtClean="0"/>
            <a:t>Minor Part</a:t>
          </a:r>
          <a:endParaRPr lang="en-US" sz="1400" dirty="0"/>
        </a:p>
      </dgm:t>
    </dgm:pt>
    <dgm:pt modelId="{D83D7232-A4BE-436A-A06A-9C9547A1F5CA}" type="parTrans" cxnId="{37DE0BB9-F803-47F5-86A4-F4BEAE823B2F}">
      <dgm:prSet/>
      <dgm:spPr/>
      <dgm:t>
        <a:bodyPr/>
        <a:lstStyle/>
        <a:p>
          <a:endParaRPr lang="en-US"/>
        </a:p>
      </dgm:t>
    </dgm:pt>
    <dgm:pt modelId="{E1A597D6-BAF9-4EC6-8B7F-2D017BDDA978}" type="sibTrans" cxnId="{37DE0BB9-F803-47F5-86A4-F4BEAE823B2F}">
      <dgm:prSet/>
      <dgm:spPr/>
      <dgm:t>
        <a:bodyPr/>
        <a:lstStyle/>
        <a:p>
          <a:endParaRPr lang="en-US"/>
        </a:p>
      </dgm:t>
    </dgm:pt>
    <dgm:pt modelId="{C94A9FE9-EF73-4A3C-A25C-34AB6FE87C32}">
      <dgm:prSet phldrT="[Text]" custT="1"/>
      <dgm:spPr/>
      <dgm:t>
        <a:bodyPr/>
        <a:lstStyle/>
        <a:p>
          <a:r>
            <a:rPr lang="en-US" sz="1400" dirty="0" smtClean="0"/>
            <a:t>Minor Part</a:t>
          </a:r>
          <a:endParaRPr lang="en-US" sz="1400" dirty="0"/>
        </a:p>
      </dgm:t>
    </dgm:pt>
    <dgm:pt modelId="{571D23DD-A9BD-4D21-81C0-80C6329FE244}" type="parTrans" cxnId="{89D6EEC4-E634-4D7E-ABA6-2A02449294CE}">
      <dgm:prSet/>
      <dgm:spPr/>
      <dgm:t>
        <a:bodyPr/>
        <a:lstStyle/>
        <a:p>
          <a:endParaRPr lang="en-US"/>
        </a:p>
      </dgm:t>
    </dgm:pt>
    <dgm:pt modelId="{7127AD41-93CB-44F9-AB85-7A41A7869314}" type="sibTrans" cxnId="{89D6EEC4-E634-4D7E-ABA6-2A02449294CE}">
      <dgm:prSet/>
      <dgm:spPr/>
      <dgm:t>
        <a:bodyPr/>
        <a:lstStyle/>
        <a:p>
          <a:endParaRPr lang="en-US"/>
        </a:p>
      </dgm:t>
    </dgm:pt>
    <dgm:pt modelId="{939D2880-BC18-4F0E-90F6-842428AEE7AF}">
      <dgm:prSet phldrT="[Text]" custT="1"/>
      <dgm:spPr/>
      <dgm:t>
        <a:bodyPr/>
        <a:lstStyle/>
        <a:p>
          <a:r>
            <a:rPr lang="en-US" sz="1400" dirty="0" smtClean="0"/>
            <a:t>Etc (repeated as needed)</a:t>
          </a:r>
          <a:endParaRPr lang="en-US" sz="1400" dirty="0"/>
        </a:p>
      </dgm:t>
    </dgm:pt>
    <dgm:pt modelId="{13E9CA07-F3E6-4F80-8BD5-BC94A2D4AE32}" type="parTrans" cxnId="{6145840B-A7B6-47E8-A624-DC247C18C7BA}">
      <dgm:prSet/>
      <dgm:spPr/>
      <dgm:t>
        <a:bodyPr/>
        <a:lstStyle/>
        <a:p>
          <a:endParaRPr lang="en-US"/>
        </a:p>
      </dgm:t>
    </dgm:pt>
    <dgm:pt modelId="{1FA8D10A-0A4E-4845-B143-7F4E15F6FF72}" type="sibTrans" cxnId="{6145840B-A7B6-47E8-A624-DC247C18C7BA}">
      <dgm:prSet/>
      <dgm:spPr/>
      <dgm:t>
        <a:bodyPr/>
        <a:lstStyle/>
        <a:p>
          <a:endParaRPr lang="en-US"/>
        </a:p>
      </dgm:t>
    </dgm:pt>
    <dgm:pt modelId="{BE957781-2396-497D-9C0D-B9E355B8EF1B}">
      <dgm:prSet phldrT="[Text]" custT="1"/>
      <dgm:spPr/>
      <dgm:t>
        <a:bodyPr/>
        <a:lstStyle/>
        <a:p>
          <a:r>
            <a:rPr lang="en-US" sz="1400" dirty="0" smtClean="0"/>
            <a:t>Importance of Subject</a:t>
          </a:r>
          <a:endParaRPr lang="en-US" sz="1400" dirty="0"/>
        </a:p>
      </dgm:t>
    </dgm:pt>
    <dgm:pt modelId="{3E61C621-FA44-427D-96EB-7967FC9F82C9}" type="parTrans" cxnId="{49984D67-228A-4FC5-984D-4FAE5E0AD124}">
      <dgm:prSet/>
      <dgm:spPr/>
      <dgm:t>
        <a:bodyPr/>
        <a:lstStyle/>
        <a:p>
          <a:endParaRPr lang="en-US"/>
        </a:p>
      </dgm:t>
    </dgm:pt>
    <dgm:pt modelId="{FE809F06-0A74-4491-9476-0ACF939CE21D}" type="sibTrans" cxnId="{49984D67-228A-4FC5-984D-4FAE5E0AD124}">
      <dgm:prSet/>
      <dgm:spPr/>
      <dgm:t>
        <a:bodyPr/>
        <a:lstStyle/>
        <a:p>
          <a:endParaRPr lang="en-US"/>
        </a:p>
      </dgm:t>
    </dgm:pt>
    <dgm:pt modelId="{7CE6175A-6C0D-434B-94C5-9D29DC50C8EA}">
      <dgm:prSet phldrT="[Text]" custT="1"/>
      <dgm:spPr/>
      <dgm:t>
        <a:bodyPr/>
        <a:lstStyle/>
        <a:p>
          <a:r>
            <a:rPr lang="en-US" sz="1400" dirty="0" smtClean="0"/>
            <a:t>Future of Subject</a:t>
          </a:r>
          <a:endParaRPr lang="en-US" sz="1400" dirty="0"/>
        </a:p>
      </dgm:t>
    </dgm:pt>
    <dgm:pt modelId="{6E346364-2719-463A-964A-48D7E39352AB}" type="parTrans" cxnId="{A06B6861-CCE0-4F22-B89F-6FBA98DEB5A4}">
      <dgm:prSet/>
      <dgm:spPr/>
      <dgm:t>
        <a:bodyPr/>
        <a:lstStyle/>
        <a:p>
          <a:endParaRPr lang="en-US"/>
        </a:p>
      </dgm:t>
    </dgm:pt>
    <dgm:pt modelId="{09003992-A38C-4ADF-8147-01933CCE03AA}" type="sibTrans" cxnId="{A06B6861-CCE0-4F22-B89F-6FBA98DEB5A4}">
      <dgm:prSet/>
      <dgm:spPr/>
      <dgm:t>
        <a:bodyPr/>
        <a:lstStyle/>
        <a:p>
          <a:endParaRPr lang="en-US"/>
        </a:p>
      </dgm:t>
    </dgm:pt>
    <dgm:pt modelId="{F118F3C6-E0D1-4BDE-8C1A-4263D7A3CE6D}">
      <dgm:prSet phldrT="[Text]" custT="1"/>
      <dgm:spPr/>
      <dgm:t>
        <a:bodyPr/>
        <a:lstStyle/>
        <a:p>
          <a:r>
            <a:rPr lang="en-US" sz="1400" dirty="0" smtClean="0"/>
            <a:t>One Operating Cycle</a:t>
          </a:r>
          <a:endParaRPr lang="en-US" sz="1400" dirty="0"/>
        </a:p>
      </dgm:t>
    </dgm:pt>
    <dgm:pt modelId="{5DD64951-704F-4664-9C84-606B9B1DE7C2}" type="parTrans" cxnId="{1FB64FF8-DA8E-4F9B-AAB6-CAF12EAB8048}">
      <dgm:prSet/>
      <dgm:spPr/>
      <dgm:t>
        <a:bodyPr/>
        <a:lstStyle/>
        <a:p>
          <a:endParaRPr lang="en-US"/>
        </a:p>
      </dgm:t>
    </dgm:pt>
    <dgm:pt modelId="{524A1C07-FBC8-4FDA-A8EB-470665901E47}" type="sibTrans" cxnId="{1FB64FF8-DA8E-4F9B-AAB6-CAF12EAB8048}">
      <dgm:prSet/>
      <dgm:spPr/>
      <dgm:t>
        <a:bodyPr/>
        <a:lstStyle/>
        <a:p>
          <a:endParaRPr lang="en-US"/>
        </a:p>
      </dgm:t>
    </dgm:pt>
    <dgm:pt modelId="{4D972665-663B-45B4-BA30-D1F4C545EF73}">
      <dgm:prSet phldrT="[Text]" custT="1"/>
      <dgm:spPr/>
      <dgm:t>
        <a:bodyPr/>
        <a:lstStyle/>
        <a:p>
          <a:r>
            <a:rPr lang="en-US" sz="1400" smtClean="0"/>
            <a:t>Purpose Statement</a:t>
          </a:r>
          <a:endParaRPr lang="en-US" sz="1400" dirty="0"/>
        </a:p>
      </dgm:t>
    </dgm:pt>
    <dgm:pt modelId="{55D2BA18-AC27-4EC4-9850-71C8372548BE}" type="sibTrans" cxnId="{971F84A5-0F02-42A9-898F-F4F47E62EE98}">
      <dgm:prSet/>
      <dgm:spPr/>
      <dgm:t>
        <a:bodyPr/>
        <a:lstStyle/>
        <a:p>
          <a:endParaRPr lang="en-US"/>
        </a:p>
      </dgm:t>
    </dgm:pt>
    <dgm:pt modelId="{D9481271-B450-4607-A534-AE155D288100}" type="parTrans" cxnId="{971F84A5-0F02-42A9-898F-F4F47E62EE98}">
      <dgm:prSet/>
      <dgm:spPr/>
      <dgm:t>
        <a:bodyPr/>
        <a:lstStyle/>
        <a:p>
          <a:endParaRPr lang="en-US"/>
        </a:p>
      </dgm:t>
    </dgm:pt>
    <dgm:pt modelId="{95F0B2AD-6246-4D56-933B-90D90787BD4D}">
      <dgm:prSet custT="1"/>
      <dgm:spPr/>
      <dgm:t>
        <a:bodyPr/>
        <a:lstStyle/>
        <a:p>
          <a:r>
            <a:rPr lang="en-US" sz="1400" dirty="0" smtClean="0"/>
            <a:t>Specific</a:t>
          </a:r>
          <a:endParaRPr lang="en-US" sz="1400" dirty="0"/>
        </a:p>
      </dgm:t>
    </dgm:pt>
    <dgm:pt modelId="{7711C02C-49C8-43EE-B68D-5201F21DB23D}" type="parTrans" cxnId="{401E9745-F6F1-48D6-A323-6113EE52FCD4}">
      <dgm:prSet/>
      <dgm:spPr/>
      <dgm:t>
        <a:bodyPr/>
        <a:lstStyle/>
        <a:p>
          <a:endParaRPr lang="en-US"/>
        </a:p>
      </dgm:t>
    </dgm:pt>
    <dgm:pt modelId="{E161105A-F9F6-4156-84C5-33E1A26F3494}" type="sibTrans" cxnId="{401E9745-F6F1-48D6-A323-6113EE52FCD4}">
      <dgm:prSet/>
      <dgm:spPr/>
      <dgm:t>
        <a:bodyPr/>
        <a:lstStyle/>
        <a:p>
          <a:endParaRPr lang="en-US"/>
        </a:p>
      </dgm:t>
    </dgm:pt>
    <dgm:pt modelId="{C4F77ACD-B21F-4D78-AEB6-AA232B6B56E9}">
      <dgm:prSet custT="1"/>
      <dgm:spPr/>
      <dgm:t>
        <a:bodyPr/>
        <a:lstStyle/>
        <a:p>
          <a:r>
            <a:rPr lang="en-US" sz="1400" dirty="0" smtClean="0"/>
            <a:t>Precise</a:t>
          </a:r>
          <a:endParaRPr lang="en-US" sz="1400" dirty="0"/>
        </a:p>
      </dgm:t>
    </dgm:pt>
    <dgm:pt modelId="{69AB6BC4-7AAB-4D46-9254-733FD70A768A}" type="parTrans" cxnId="{2004316C-43A7-4B4C-B04B-90CBEB3FC522}">
      <dgm:prSet/>
      <dgm:spPr/>
      <dgm:t>
        <a:bodyPr/>
        <a:lstStyle/>
        <a:p>
          <a:endParaRPr lang="en-US"/>
        </a:p>
      </dgm:t>
    </dgm:pt>
    <dgm:pt modelId="{40856D2F-BE0D-4BDC-BADC-4EFCA0B10000}" type="sibTrans" cxnId="{2004316C-43A7-4B4C-B04B-90CBEB3FC522}">
      <dgm:prSet/>
      <dgm:spPr/>
      <dgm:t>
        <a:bodyPr/>
        <a:lstStyle/>
        <a:p>
          <a:endParaRPr lang="en-US"/>
        </a:p>
      </dgm:t>
    </dgm:pt>
    <dgm:pt modelId="{62134263-F9A7-454A-B24E-4A70B098E75B}" type="pres">
      <dgm:prSet presAssocID="{691101E0-C4CF-43D4-A6E5-67916037CCA2}" presName="linearFlow" presStyleCnt="0">
        <dgm:presLayoutVars>
          <dgm:dir/>
          <dgm:animLvl val="lvl"/>
          <dgm:resizeHandles/>
        </dgm:presLayoutVars>
      </dgm:prSet>
      <dgm:spPr/>
      <dgm:t>
        <a:bodyPr/>
        <a:lstStyle/>
        <a:p>
          <a:endParaRPr lang="en-US"/>
        </a:p>
      </dgm:t>
    </dgm:pt>
    <dgm:pt modelId="{6B7719BF-EFD5-42A3-9152-01119B0066BD}" type="pres">
      <dgm:prSet presAssocID="{864E53ED-AC37-49A4-A0AC-9188CC319765}" presName="compositeNode" presStyleCnt="0">
        <dgm:presLayoutVars>
          <dgm:bulletEnabled val="1"/>
        </dgm:presLayoutVars>
      </dgm:prSet>
      <dgm:spPr/>
    </dgm:pt>
    <dgm:pt modelId="{AB2E1DD5-1080-4139-92BC-6A80EE07B1C3}" type="pres">
      <dgm:prSet presAssocID="{864E53ED-AC37-49A4-A0AC-9188CC319765}" presName="image" presStyleLbl="fgImgPlace1" presStyleIdx="0" presStyleCnt="5" custLinFactNeighborX="16868" custLinFactNeighborY="-91667"/>
      <dgm:spPr>
        <a:blipFill rotWithShape="0">
          <a:blip xmlns:r="http://schemas.openxmlformats.org/officeDocument/2006/relationships" r:embed="rId1"/>
          <a:stretch>
            <a:fillRect/>
          </a:stretch>
        </a:blipFill>
      </dgm:spPr>
    </dgm:pt>
    <dgm:pt modelId="{01F38DD8-B9B3-4634-92E2-6B41D78FB0EE}" type="pres">
      <dgm:prSet presAssocID="{864E53ED-AC37-49A4-A0AC-9188CC319765}" presName="childNode" presStyleLbl="node1" presStyleIdx="0" presStyleCnt="5" custScaleX="94936" custScaleY="88698" custLinFactNeighborX="4365" custLinFactNeighborY="-12763">
        <dgm:presLayoutVars>
          <dgm:bulletEnabled val="1"/>
        </dgm:presLayoutVars>
      </dgm:prSet>
      <dgm:spPr/>
      <dgm:t>
        <a:bodyPr/>
        <a:lstStyle/>
        <a:p>
          <a:endParaRPr lang="en-US"/>
        </a:p>
      </dgm:t>
    </dgm:pt>
    <dgm:pt modelId="{EDA88D1C-8DE6-4515-B8F7-13CD0524B9E6}" type="pres">
      <dgm:prSet presAssocID="{864E53ED-AC37-49A4-A0AC-9188CC319765}" presName="parentNode" presStyleLbl="revTx" presStyleIdx="0" presStyleCnt="5" custScaleX="175469" custLinFactNeighborX="9088" custLinFactNeighborY="-5621">
        <dgm:presLayoutVars>
          <dgm:chMax val="0"/>
          <dgm:bulletEnabled val="1"/>
        </dgm:presLayoutVars>
      </dgm:prSet>
      <dgm:spPr/>
      <dgm:t>
        <a:bodyPr/>
        <a:lstStyle/>
        <a:p>
          <a:endParaRPr lang="en-US"/>
        </a:p>
      </dgm:t>
    </dgm:pt>
    <dgm:pt modelId="{6E6C4466-398A-4332-9B7B-8363CF072110}" type="pres">
      <dgm:prSet presAssocID="{6F3E3629-26AF-4AA2-A40F-B07B06F23AB3}" presName="sibTrans" presStyleCnt="0"/>
      <dgm:spPr/>
    </dgm:pt>
    <dgm:pt modelId="{9F2B087F-F9AA-4C9C-9D64-847BD6ED29A2}" type="pres">
      <dgm:prSet presAssocID="{FB52719C-1474-4EFC-8AB1-EF40D11F31BA}" presName="compositeNode" presStyleCnt="0">
        <dgm:presLayoutVars>
          <dgm:bulletEnabled val="1"/>
        </dgm:presLayoutVars>
      </dgm:prSet>
      <dgm:spPr/>
    </dgm:pt>
    <dgm:pt modelId="{0E5D9E9C-847F-4C9D-AC40-19EF3B9C6C44}" type="pres">
      <dgm:prSet presAssocID="{FB52719C-1474-4EFC-8AB1-EF40D11F31BA}" presName="image" presStyleLbl="fgImgPlace1" presStyleIdx="1" presStyleCnt="5" custLinFactNeighborY="-91667"/>
      <dgm:spPr>
        <a:blipFill rotWithShape="0">
          <a:blip xmlns:r="http://schemas.openxmlformats.org/officeDocument/2006/relationships" r:embed="rId1"/>
          <a:stretch>
            <a:fillRect/>
          </a:stretch>
        </a:blipFill>
      </dgm:spPr>
    </dgm:pt>
    <dgm:pt modelId="{3FA79E14-7DF5-46A5-B4B8-D966138529A7}" type="pres">
      <dgm:prSet presAssocID="{FB52719C-1474-4EFC-8AB1-EF40D11F31BA}" presName="childNode" presStyleLbl="node1" presStyleIdx="1" presStyleCnt="5" custScaleX="129443" custScaleY="88698" custLinFactNeighborX="2190" custLinFactNeighborY="-12763">
        <dgm:presLayoutVars>
          <dgm:bulletEnabled val="1"/>
        </dgm:presLayoutVars>
      </dgm:prSet>
      <dgm:spPr/>
      <dgm:t>
        <a:bodyPr/>
        <a:lstStyle/>
        <a:p>
          <a:endParaRPr lang="en-US"/>
        </a:p>
      </dgm:t>
    </dgm:pt>
    <dgm:pt modelId="{0F758131-1860-4900-8731-F2A102975F7D}" type="pres">
      <dgm:prSet presAssocID="{FB52719C-1474-4EFC-8AB1-EF40D11F31BA}" presName="parentNode" presStyleLbl="revTx" presStyleIdx="1" presStyleCnt="5" custLinFactX="-31793" custLinFactNeighborX="-100000" custLinFactNeighborY="-7667">
        <dgm:presLayoutVars>
          <dgm:chMax val="0"/>
          <dgm:bulletEnabled val="1"/>
        </dgm:presLayoutVars>
      </dgm:prSet>
      <dgm:spPr/>
      <dgm:t>
        <a:bodyPr/>
        <a:lstStyle/>
        <a:p>
          <a:endParaRPr lang="en-US"/>
        </a:p>
      </dgm:t>
    </dgm:pt>
    <dgm:pt modelId="{A5959C31-3821-4C15-9DA5-F0DAF1869B46}" type="pres">
      <dgm:prSet presAssocID="{FA5B1243-02DE-4E79-9151-48ECE6FA8712}" presName="sibTrans" presStyleCnt="0"/>
      <dgm:spPr/>
    </dgm:pt>
    <dgm:pt modelId="{11E28CEF-5893-4029-9F5C-9DB48A99DB8E}" type="pres">
      <dgm:prSet presAssocID="{3AAF4901-31E2-4B86-99E4-7B0F189BFB90}" presName="compositeNode" presStyleCnt="0">
        <dgm:presLayoutVars>
          <dgm:bulletEnabled val="1"/>
        </dgm:presLayoutVars>
      </dgm:prSet>
      <dgm:spPr/>
    </dgm:pt>
    <dgm:pt modelId="{AFE6F822-2306-4031-949C-1BFA3D7EF508}" type="pres">
      <dgm:prSet presAssocID="{3AAF4901-31E2-4B86-99E4-7B0F189BFB90}" presName="image" presStyleLbl="fgImgPlace1" presStyleIdx="2" presStyleCnt="5" custLinFactNeighborY="-92212"/>
      <dgm:spPr>
        <a:blipFill rotWithShape="0">
          <a:blip xmlns:r="http://schemas.openxmlformats.org/officeDocument/2006/relationships" r:embed="rId1"/>
          <a:stretch>
            <a:fillRect/>
          </a:stretch>
        </a:blipFill>
      </dgm:spPr>
    </dgm:pt>
    <dgm:pt modelId="{667BBDC9-053D-4D0C-B433-DFACB9FEFDAD}" type="pres">
      <dgm:prSet presAssocID="{3AAF4901-31E2-4B86-99E4-7B0F189BFB90}" presName="childNode" presStyleLbl="node1" presStyleIdx="2" presStyleCnt="5" custScaleX="121958" custScaleY="88698" custLinFactNeighborX="6570" custLinFactNeighborY="-12763">
        <dgm:presLayoutVars>
          <dgm:bulletEnabled val="1"/>
        </dgm:presLayoutVars>
      </dgm:prSet>
      <dgm:spPr/>
      <dgm:t>
        <a:bodyPr/>
        <a:lstStyle/>
        <a:p>
          <a:endParaRPr lang="en-US"/>
        </a:p>
      </dgm:t>
    </dgm:pt>
    <dgm:pt modelId="{D7ABBDD9-8746-4C34-A897-AA2E69509B2B}" type="pres">
      <dgm:prSet presAssocID="{3AAF4901-31E2-4B86-99E4-7B0F189BFB90}" presName="parentNode" presStyleLbl="revTx" presStyleIdx="2" presStyleCnt="5" custLinFactNeighborX="-89004" custLinFactNeighborY="-7667">
        <dgm:presLayoutVars>
          <dgm:chMax val="0"/>
          <dgm:bulletEnabled val="1"/>
        </dgm:presLayoutVars>
      </dgm:prSet>
      <dgm:spPr/>
      <dgm:t>
        <a:bodyPr/>
        <a:lstStyle/>
        <a:p>
          <a:endParaRPr lang="en-US"/>
        </a:p>
      </dgm:t>
    </dgm:pt>
    <dgm:pt modelId="{D0905ED0-35A2-487D-8343-88C1389774E7}" type="pres">
      <dgm:prSet presAssocID="{F4243779-BCB7-4A75-9891-49A88ECDA7D3}" presName="sibTrans" presStyleCnt="0"/>
      <dgm:spPr/>
    </dgm:pt>
    <dgm:pt modelId="{2126625D-5102-426D-8F51-13282DE02068}" type="pres">
      <dgm:prSet presAssocID="{8D8C296E-4942-42FC-BEA2-328AFD002558}" presName="compositeNode" presStyleCnt="0">
        <dgm:presLayoutVars>
          <dgm:bulletEnabled val="1"/>
        </dgm:presLayoutVars>
      </dgm:prSet>
      <dgm:spPr/>
    </dgm:pt>
    <dgm:pt modelId="{A9C338BC-8E02-4328-8328-BF02E354EA8A}" type="pres">
      <dgm:prSet presAssocID="{8D8C296E-4942-42FC-BEA2-328AFD002558}" presName="image" presStyleLbl="fgImgPlace1" presStyleIdx="3" presStyleCnt="5" custLinFactNeighborY="-92212"/>
      <dgm:spPr>
        <a:blipFill rotWithShape="0">
          <a:blip xmlns:r="http://schemas.openxmlformats.org/officeDocument/2006/relationships" r:embed="rId1"/>
          <a:stretch>
            <a:fillRect/>
          </a:stretch>
        </a:blipFill>
      </dgm:spPr>
    </dgm:pt>
    <dgm:pt modelId="{99D488CA-B022-43D1-9704-942CA62660B5}" type="pres">
      <dgm:prSet presAssocID="{8D8C296E-4942-42FC-BEA2-328AFD002558}" presName="childNode" presStyleLbl="node1" presStyleIdx="3" presStyleCnt="5" custScaleX="113238" custScaleY="88698" custLinFactNeighborX="5475" custLinFactNeighborY="-12763">
        <dgm:presLayoutVars>
          <dgm:bulletEnabled val="1"/>
        </dgm:presLayoutVars>
      </dgm:prSet>
      <dgm:spPr/>
      <dgm:t>
        <a:bodyPr/>
        <a:lstStyle/>
        <a:p>
          <a:endParaRPr lang="en-US"/>
        </a:p>
      </dgm:t>
    </dgm:pt>
    <dgm:pt modelId="{37256044-49ED-4BE5-A58E-5411F3A0248A}" type="pres">
      <dgm:prSet presAssocID="{8D8C296E-4942-42FC-BEA2-328AFD002558}" presName="parentNode" presStyleLbl="revTx" presStyleIdx="3" presStyleCnt="5" custLinFactNeighborX="-61281" custLinFactNeighborY="-7667">
        <dgm:presLayoutVars>
          <dgm:chMax val="0"/>
          <dgm:bulletEnabled val="1"/>
        </dgm:presLayoutVars>
      </dgm:prSet>
      <dgm:spPr/>
      <dgm:t>
        <a:bodyPr/>
        <a:lstStyle/>
        <a:p>
          <a:endParaRPr lang="en-US"/>
        </a:p>
      </dgm:t>
    </dgm:pt>
    <dgm:pt modelId="{399A9F17-AE8E-443D-8C56-7E1D331656B8}" type="pres">
      <dgm:prSet presAssocID="{9F9AFCB0-EF7E-47E5-8CE1-168DB045E552}" presName="sibTrans" presStyleCnt="0"/>
      <dgm:spPr/>
    </dgm:pt>
    <dgm:pt modelId="{A2208878-402F-48FD-B11B-AEE7E1927994}" type="pres">
      <dgm:prSet presAssocID="{536E2F88-F0D8-41C4-850D-E38950522131}" presName="compositeNode" presStyleCnt="0">
        <dgm:presLayoutVars>
          <dgm:bulletEnabled val="1"/>
        </dgm:presLayoutVars>
      </dgm:prSet>
      <dgm:spPr/>
    </dgm:pt>
    <dgm:pt modelId="{E84FBC0E-4225-4D05-87C3-DEDC9C4F3832}" type="pres">
      <dgm:prSet presAssocID="{536E2F88-F0D8-41C4-850D-E38950522131}" presName="image" presStyleLbl="fgImgPlace1" presStyleIdx="4" presStyleCnt="5" custLinFactNeighborY="-91667"/>
      <dgm:spPr>
        <a:blipFill rotWithShape="0">
          <a:blip xmlns:r="http://schemas.openxmlformats.org/officeDocument/2006/relationships" r:embed="rId1"/>
          <a:stretch>
            <a:fillRect/>
          </a:stretch>
        </a:blipFill>
      </dgm:spPr>
    </dgm:pt>
    <dgm:pt modelId="{78756CF9-23D9-4683-83BA-C578191CD7B8}" type="pres">
      <dgm:prSet presAssocID="{536E2F88-F0D8-41C4-850D-E38950522131}" presName="childNode" presStyleLbl="node1" presStyleIdx="4" presStyleCnt="5" custScaleX="127822" custScaleY="88698" custLinFactNeighborX="4380" custLinFactNeighborY="-12763">
        <dgm:presLayoutVars>
          <dgm:bulletEnabled val="1"/>
        </dgm:presLayoutVars>
      </dgm:prSet>
      <dgm:spPr/>
      <dgm:t>
        <a:bodyPr/>
        <a:lstStyle/>
        <a:p>
          <a:endParaRPr lang="en-US"/>
        </a:p>
      </dgm:t>
    </dgm:pt>
    <dgm:pt modelId="{0D6BDCCE-0C0E-424E-8DE2-0DA047CE423C}" type="pres">
      <dgm:prSet presAssocID="{536E2F88-F0D8-41C4-850D-E38950522131}" presName="parentNode" presStyleLbl="revTx" presStyleIdx="4" presStyleCnt="5" custLinFactX="-10038" custLinFactNeighborX="-100000" custLinFactNeighborY="-7913">
        <dgm:presLayoutVars>
          <dgm:chMax val="0"/>
          <dgm:bulletEnabled val="1"/>
        </dgm:presLayoutVars>
      </dgm:prSet>
      <dgm:spPr/>
      <dgm:t>
        <a:bodyPr/>
        <a:lstStyle/>
        <a:p>
          <a:endParaRPr lang="en-US"/>
        </a:p>
      </dgm:t>
    </dgm:pt>
  </dgm:ptLst>
  <dgm:cxnLst>
    <dgm:cxn modelId="{50919512-E8C8-4D85-AD2E-DB8FCADA6E75}" srcId="{FB52719C-1474-4EFC-8AB1-EF40D11F31BA}" destId="{0B117F01-1F99-4AFC-BB85-78B78D8803AB}" srcOrd="0" destOrd="0" parTransId="{63F816A6-4DD5-48F4-9D9B-FF1AFB282D93}" sibTransId="{9D6A8E21-C1DE-48B7-8134-5823AC443FDA}"/>
    <dgm:cxn modelId="{08D73888-FE5C-4F3D-990B-D8B36364667A}" srcId="{3AAF4901-31E2-4B86-99E4-7B0F189BFB90}" destId="{E5FCA1DE-F5B9-435C-B3B5-A055ACF5C276}" srcOrd="3" destOrd="0" parTransId="{C470D2D5-8BC1-414A-9515-C89A59CFC778}" sibTransId="{A32FE47D-73A7-4463-9920-DAED3AD66D74}"/>
    <dgm:cxn modelId="{49984D67-228A-4FC5-984D-4FAE5E0AD124}" srcId="{536E2F88-F0D8-41C4-850D-E38950522131}" destId="{BE957781-2396-497D-9C0D-B9E355B8EF1B}" srcOrd="0" destOrd="0" parTransId="{3E61C621-FA44-427D-96EB-7967FC9F82C9}" sibTransId="{FE809F06-0A74-4491-9476-0ACF939CE21D}"/>
    <dgm:cxn modelId="{AC4FB6A3-9D85-A84F-AAB4-D0F2D49F845D}" type="presOf" srcId="{59D1364F-58E4-4BC4-A532-855D399AA905}" destId="{99D488CA-B022-43D1-9704-942CA62660B5}" srcOrd="0" destOrd="1" presId="urn:microsoft.com/office/officeart/2005/8/layout/hList2#1"/>
    <dgm:cxn modelId="{0CC6C82E-1B16-0A47-B773-997FEE8522E4}" type="presOf" srcId="{264CED4E-9D3E-409F-986F-BB1A3D3672F4}" destId="{3FA79E14-7DF5-46A5-B4B8-D966138529A7}" srcOrd="0" destOrd="2" presId="urn:microsoft.com/office/officeart/2005/8/layout/hList2#1"/>
    <dgm:cxn modelId="{9CDFE7D2-8C1F-45BA-94BD-5E43798CB12E}" srcId="{691101E0-C4CF-43D4-A6E5-67916037CCA2}" destId="{8D8C296E-4942-42FC-BEA2-328AFD002558}" srcOrd="3" destOrd="0" parTransId="{F3D1C60F-2215-407A-80C1-634A65DE2C92}" sibTransId="{9F9AFCB0-EF7E-47E5-8CE1-168DB045E552}"/>
    <dgm:cxn modelId="{85C659F9-05CD-0348-B99C-AD464ACD2844}" type="presOf" srcId="{F118F3C6-E0D1-4BDE-8C1A-4263D7A3CE6D}" destId="{78756CF9-23D9-4683-83BA-C578191CD7B8}" srcOrd="0" destOrd="2" presId="urn:microsoft.com/office/officeart/2005/8/layout/hList2#1"/>
    <dgm:cxn modelId="{D52F1ED4-0FC1-4987-A242-12EFA23919FD}" srcId="{691101E0-C4CF-43D4-A6E5-67916037CCA2}" destId="{864E53ED-AC37-49A4-A0AC-9188CC319765}" srcOrd="0" destOrd="0" parTransId="{1C9E5D88-ABB4-46F5-A97E-E36CF8476E53}" sibTransId="{6F3E3629-26AF-4AA2-A40F-B07B06F23AB3}"/>
    <dgm:cxn modelId="{94C509E1-81F0-354C-B193-D823BD215E00}" type="presOf" srcId="{3AAF4901-31E2-4B86-99E4-7B0F189BFB90}" destId="{D7ABBDD9-8746-4C34-A897-AA2E69509B2B}" srcOrd="0" destOrd="0" presId="urn:microsoft.com/office/officeart/2005/8/layout/hList2#1"/>
    <dgm:cxn modelId="{C9CAB8EB-7B48-F745-BBBF-93FB26BD31AD}" type="presOf" srcId="{E5FCA1DE-F5B9-435C-B3B5-A055ACF5C276}" destId="{667BBDC9-053D-4D0C-B433-DFACB9FEFDAD}" srcOrd="0" destOrd="3" presId="urn:microsoft.com/office/officeart/2005/8/layout/hList2#1"/>
    <dgm:cxn modelId="{BE86C39D-5933-45C6-A084-C0DEB332EDC5}" srcId="{3AAF4901-31E2-4B86-99E4-7B0F189BFB90}" destId="{A89AC75C-D116-404D-9B78-408A35695F4B}" srcOrd="2" destOrd="0" parTransId="{80A6D665-6D2D-475C-B3BF-1BF515EB547E}" sibTransId="{F1DDF96C-F7B3-48CA-9416-66634AFAD338}"/>
    <dgm:cxn modelId="{CDEF4EED-6D36-44F4-96FB-240CAA971C9A}" srcId="{FB52719C-1474-4EFC-8AB1-EF40D11F31BA}" destId="{7D2AA053-3813-495C-80BC-CECF8BBF6F83}" srcOrd="4" destOrd="0" parTransId="{7CE10A8F-A39F-404D-9E18-312EE9B1A388}" sibTransId="{788FA7B9-126E-45D2-A840-DF68C9AB61E1}"/>
    <dgm:cxn modelId="{544CBF5D-3FE0-B849-B6D8-13952CC37E4B}" type="presOf" srcId="{C56E1634-FD0D-46B5-A1DE-8AA44CB811C4}" destId="{99D488CA-B022-43D1-9704-942CA62660B5}" srcOrd="0" destOrd="0" presId="urn:microsoft.com/office/officeart/2005/8/layout/hList2#1"/>
    <dgm:cxn modelId="{6145840B-A7B6-47E8-A624-DC247C18C7BA}" srcId="{8D8C296E-4942-42FC-BEA2-328AFD002558}" destId="{939D2880-BC18-4F0E-90F6-842428AEE7AF}" srcOrd="3" destOrd="0" parTransId="{13E9CA07-F3E6-4F80-8BD5-BC94A2D4AE32}" sibTransId="{1FA8D10A-0A4E-4845-B143-7F4E15F6FF72}"/>
    <dgm:cxn modelId="{AB1997AB-73EA-F742-B722-C173D637C414}" type="presOf" srcId="{6D22257D-1858-4B65-9208-92E4D66170C6}" destId="{667BBDC9-053D-4D0C-B433-DFACB9FEFDAD}" srcOrd="0" destOrd="0" presId="urn:microsoft.com/office/officeart/2005/8/layout/hList2#1"/>
    <dgm:cxn modelId="{2004316C-43A7-4B4C-B04B-90CBEB3FC522}" srcId="{864E53ED-AC37-49A4-A0AC-9188CC319765}" destId="{C4F77ACD-B21F-4D78-AEB6-AA232B6B56E9}" srcOrd="1" destOrd="0" parTransId="{69AB6BC4-7AAB-4D46-9254-733FD70A768A}" sibTransId="{40856D2F-BE0D-4BDC-BADC-4EFCA0B10000}"/>
    <dgm:cxn modelId="{D317DE87-62C7-9347-BC0C-8D75EAD3507C}" type="presOf" srcId="{3D32B567-5BA5-4C57-B695-E76E8582DC0F}" destId="{3FA79E14-7DF5-46A5-B4B8-D966138529A7}" srcOrd="0" destOrd="5" presId="urn:microsoft.com/office/officeart/2005/8/layout/hList2#1"/>
    <dgm:cxn modelId="{FC3E376D-1007-A64E-A9DF-157F334CAAA7}" type="presOf" srcId="{FB52719C-1474-4EFC-8AB1-EF40D11F31BA}" destId="{0F758131-1860-4900-8731-F2A102975F7D}" srcOrd="0" destOrd="0" presId="urn:microsoft.com/office/officeart/2005/8/layout/hList2#1"/>
    <dgm:cxn modelId="{C4BC0243-4F62-5D43-8E52-3B6D320A71FB}" type="presOf" srcId="{C94A9FE9-EF73-4A3C-A25C-34AB6FE87C32}" destId="{99D488CA-B022-43D1-9704-942CA62660B5}" srcOrd="0" destOrd="2" presId="urn:microsoft.com/office/officeart/2005/8/layout/hList2#1"/>
    <dgm:cxn modelId="{41B2842B-B614-7F48-A662-958541E90F5F}" type="presOf" srcId="{7D2AA053-3813-495C-80BC-CECF8BBF6F83}" destId="{3FA79E14-7DF5-46A5-B4B8-D966138529A7}" srcOrd="0" destOrd="4" presId="urn:microsoft.com/office/officeart/2005/8/layout/hList2#1"/>
    <dgm:cxn modelId="{FAA97B1C-6876-4364-8CB3-76485AC67247}" srcId="{691101E0-C4CF-43D4-A6E5-67916037CCA2}" destId="{FB52719C-1474-4EFC-8AB1-EF40D11F31BA}" srcOrd="1" destOrd="0" parTransId="{C7EFDE61-C786-4485-A05B-D8E2F3643AE5}" sibTransId="{FA5B1243-02DE-4E79-9151-48ECE6FA8712}"/>
    <dgm:cxn modelId="{2643DD3D-C927-5D42-9C75-10C315F8F423}" type="presOf" srcId="{864E53ED-AC37-49A4-A0AC-9188CC319765}" destId="{EDA88D1C-8DE6-4515-B8F7-13CD0524B9E6}" srcOrd="0" destOrd="0" presId="urn:microsoft.com/office/officeart/2005/8/layout/hList2#1"/>
    <dgm:cxn modelId="{1698AA5C-31BD-8B4A-AB4B-3E763B15FCCD}" type="presOf" srcId="{7CE6175A-6C0D-434B-94C5-9D29DC50C8EA}" destId="{78756CF9-23D9-4683-83BA-C578191CD7B8}" srcOrd="0" destOrd="1" presId="urn:microsoft.com/office/officeart/2005/8/layout/hList2#1"/>
    <dgm:cxn modelId="{28097F5A-E578-4DD4-AAA2-D5132A512AF3}" srcId="{FB52719C-1474-4EFC-8AB1-EF40D11F31BA}" destId="{264CED4E-9D3E-409F-986F-BB1A3D3672F4}" srcOrd="2" destOrd="0" parTransId="{DFB66A6D-44E4-4414-8F2C-5262DFCFF40F}" sibTransId="{4BAD6596-4694-46F3-9FD0-28092D6D16CB}"/>
    <dgm:cxn modelId="{971F84A5-0F02-42A9-898F-F4F47E62EE98}" srcId="{FB52719C-1474-4EFC-8AB1-EF40D11F31BA}" destId="{4D972665-663B-45B4-BA30-D1F4C545EF73}" srcOrd="1" destOrd="0" parTransId="{D9481271-B450-4607-A534-AE155D288100}" sibTransId="{55D2BA18-AC27-4EC4-9850-71C8372548BE}"/>
    <dgm:cxn modelId="{E568B124-D629-6D4B-B6F4-764AC3150B01}" type="presOf" srcId="{A89AC75C-D116-404D-9B78-408A35695F4B}" destId="{667BBDC9-053D-4D0C-B433-DFACB9FEFDAD}" srcOrd="0" destOrd="2" presId="urn:microsoft.com/office/officeart/2005/8/layout/hList2#1"/>
    <dgm:cxn modelId="{A06B6861-CCE0-4F22-B89F-6FBA98DEB5A4}" srcId="{536E2F88-F0D8-41C4-850D-E38950522131}" destId="{7CE6175A-6C0D-434B-94C5-9D29DC50C8EA}" srcOrd="1" destOrd="0" parTransId="{6E346364-2719-463A-964A-48D7E39352AB}" sibTransId="{09003992-A38C-4ADF-8147-01933CCE03AA}"/>
    <dgm:cxn modelId="{1FB64FF8-DA8E-4F9B-AAB6-CAF12EAB8048}" srcId="{536E2F88-F0D8-41C4-850D-E38950522131}" destId="{F118F3C6-E0D1-4BDE-8C1A-4263D7A3CE6D}" srcOrd="2" destOrd="0" parTransId="{5DD64951-704F-4664-9C84-606B9B1DE7C2}" sibTransId="{524A1C07-FBC8-4FDA-A8EB-470665901E47}"/>
    <dgm:cxn modelId="{4DE747BA-FFBB-4E85-8351-E0A913F89655}" srcId="{691101E0-C4CF-43D4-A6E5-67916037CCA2}" destId="{536E2F88-F0D8-41C4-850D-E38950522131}" srcOrd="4" destOrd="0" parTransId="{804FA199-7943-40C4-B9EB-04809A4BD88C}" sibTransId="{B8134FD8-7D41-4E21-86CC-EFBF7410970A}"/>
    <dgm:cxn modelId="{37DE0BB9-F803-47F5-86A4-F4BEAE823B2F}" srcId="{8D8C296E-4942-42FC-BEA2-328AFD002558}" destId="{59D1364F-58E4-4BC4-A532-855D399AA905}" srcOrd="1" destOrd="0" parTransId="{D83D7232-A4BE-436A-A06A-9C9547A1F5CA}" sibTransId="{E1A597D6-BAF9-4EC6-8B7F-2D017BDDA978}"/>
    <dgm:cxn modelId="{AFFD2F80-4075-45BD-9EDF-6286E85F1B60}" srcId="{691101E0-C4CF-43D4-A6E5-67916037CCA2}" destId="{3AAF4901-31E2-4B86-99E4-7B0F189BFB90}" srcOrd="2" destOrd="0" parTransId="{0C9E51DE-618E-4ADA-8048-BA23B32AB37A}" sibTransId="{F4243779-BCB7-4A75-9891-49A88ECDA7D3}"/>
    <dgm:cxn modelId="{770E5B79-95C7-4743-8E76-CFC30494AD6B}" type="presOf" srcId="{C4F77ACD-B21F-4D78-AEB6-AA232B6B56E9}" destId="{01F38DD8-B9B3-4634-92E2-6B41D78FB0EE}" srcOrd="0" destOrd="1" presId="urn:microsoft.com/office/officeart/2005/8/layout/hList2#1"/>
    <dgm:cxn modelId="{89D6EEC4-E634-4D7E-ABA6-2A02449294CE}" srcId="{8D8C296E-4942-42FC-BEA2-328AFD002558}" destId="{C94A9FE9-EF73-4A3C-A25C-34AB6FE87C32}" srcOrd="2" destOrd="0" parTransId="{571D23DD-A9BD-4D21-81C0-80C6329FE244}" sibTransId="{7127AD41-93CB-44F9-AB85-7A41A7869314}"/>
    <dgm:cxn modelId="{1B768F6D-35F4-194D-8B27-E82D5820F251}" type="presOf" srcId="{4D972665-663B-45B4-BA30-D1F4C545EF73}" destId="{3FA79E14-7DF5-46A5-B4B8-D966138529A7}" srcOrd="0" destOrd="1" presId="urn:microsoft.com/office/officeart/2005/8/layout/hList2#1"/>
    <dgm:cxn modelId="{EEAB9FED-77D2-4379-A02B-3F5C70D29A72}" srcId="{FB52719C-1474-4EFC-8AB1-EF40D11F31BA}" destId="{3D32B567-5BA5-4C57-B695-E76E8582DC0F}" srcOrd="5" destOrd="0" parTransId="{52A6B9D6-5029-4253-8729-EAB64F947E1B}" sibTransId="{43DAFEA7-7AD6-44BD-9010-A9B41F1F0CCB}"/>
    <dgm:cxn modelId="{ED1F7BC2-4F5F-4885-BD50-A0086E535DDA}" srcId="{3AAF4901-31E2-4B86-99E4-7B0F189BFB90}" destId="{6D22257D-1858-4B65-9208-92E4D66170C6}" srcOrd="0" destOrd="0" parTransId="{D8D16DC9-D457-4107-9B08-F3BE0591E7D4}" sibTransId="{1B5B10F4-03D2-4C2C-B8D9-BC530391E75E}"/>
    <dgm:cxn modelId="{1C8F1A2F-CE48-4847-B422-5C2FA3846052}" type="presOf" srcId="{0B117F01-1F99-4AFC-BB85-78B78D8803AB}" destId="{3FA79E14-7DF5-46A5-B4B8-D966138529A7}" srcOrd="0" destOrd="0" presId="urn:microsoft.com/office/officeart/2005/8/layout/hList2#1"/>
    <dgm:cxn modelId="{1B1404F7-BFDD-C549-9516-BE7CA7B00577}" type="presOf" srcId="{536E2F88-F0D8-41C4-850D-E38950522131}" destId="{0D6BDCCE-0C0E-424E-8DE2-0DA047CE423C}" srcOrd="0" destOrd="0" presId="urn:microsoft.com/office/officeart/2005/8/layout/hList2#1"/>
    <dgm:cxn modelId="{8F5C0CA0-68C4-E745-B7AB-20F0FE73B750}" type="presOf" srcId="{95F0B2AD-6246-4D56-933B-90D90787BD4D}" destId="{01F38DD8-B9B3-4634-92E2-6B41D78FB0EE}" srcOrd="0" destOrd="0" presId="urn:microsoft.com/office/officeart/2005/8/layout/hList2#1"/>
    <dgm:cxn modelId="{0DF0CB10-111E-4D77-AFAF-5F082F3156C9}" srcId="{FB52719C-1474-4EFC-8AB1-EF40D11F31BA}" destId="{B158A879-D1E1-4107-980E-09F206A1902C}" srcOrd="3" destOrd="0" parTransId="{EF5D9572-00FD-45A5-B1EA-FBB80DE15ABB}" sibTransId="{EABDBD42-E7E0-4A10-AE93-BB8A590A0241}"/>
    <dgm:cxn modelId="{401E9745-F6F1-48D6-A323-6113EE52FCD4}" srcId="{864E53ED-AC37-49A4-A0AC-9188CC319765}" destId="{95F0B2AD-6246-4D56-933B-90D90787BD4D}" srcOrd="0" destOrd="0" parTransId="{7711C02C-49C8-43EE-B68D-5201F21DB23D}" sibTransId="{E161105A-F9F6-4156-84C5-33E1A26F3494}"/>
    <dgm:cxn modelId="{33D6DB60-4B48-4AB6-829B-B0E7CD5DA657}" srcId="{8D8C296E-4942-42FC-BEA2-328AFD002558}" destId="{C56E1634-FD0D-46B5-A1DE-8AA44CB811C4}" srcOrd="0" destOrd="0" parTransId="{6664D339-C3BB-444D-A0FA-ACF07B58BB1D}" sibTransId="{8A688043-8EB3-4669-9E91-78508CE954A0}"/>
    <dgm:cxn modelId="{2AF9FB70-1070-BF47-98CB-2BCC6A31A64B}" type="presOf" srcId="{691101E0-C4CF-43D4-A6E5-67916037CCA2}" destId="{62134263-F9A7-454A-B24E-4A70B098E75B}" srcOrd="0" destOrd="0" presId="urn:microsoft.com/office/officeart/2005/8/layout/hList2#1"/>
    <dgm:cxn modelId="{484DCD2B-E136-DB4E-B072-D801D3105305}" type="presOf" srcId="{769E7426-6A24-4A60-8475-2AC381D1A9CC}" destId="{667BBDC9-053D-4D0C-B433-DFACB9FEFDAD}" srcOrd="0" destOrd="1" presId="urn:microsoft.com/office/officeart/2005/8/layout/hList2#1"/>
    <dgm:cxn modelId="{E2339DA7-07A9-BC46-91BF-2D49EAA3642A}" type="presOf" srcId="{B158A879-D1E1-4107-980E-09F206A1902C}" destId="{3FA79E14-7DF5-46A5-B4B8-D966138529A7}" srcOrd="0" destOrd="3" presId="urn:microsoft.com/office/officeart/2005/8/layout/hList2#1"/>
    <dgm:cxn modelId="{DB692879-6A8D-7F44-9268-6BFBE62DC522}" type="presOf" srcId="{939D2880-BC18-4F0E-90F6-842428AEE7AF}" destId="{99D488CA-B022-43D1-9704-942CA62660B5}" srcOrd="0" destOrd="3" presId="urn:microsoft.com/office/officeart/2005/8/layout/hList2#1"/>
    <dgm:cxn modelId="{4678356D-D094-E040-BBE3-894B1D9EA893}" type="presOf" srcId="{8D8C296E-4942-42FC-BEA2-328AFD002558}" destId="{37256044-49ED-4BE5-A58E-5411F3A0248A}" srcOrd="0" destOrd="0" presId="urn:microsoft.com/office/officeart/2005/8/layout/hList2#1"/>
    <dgm:cxn modelId="{611E1FF6-A656-4151-9B05-720EF58A66AB}" srcId="{3AAF4901-31E2-4B86-99E4-7B0F189BFB90}" destId="{769E7426-6A24-4A60-8475-2AC381D1A9CC}" srcOrd="1" destOrd="0" parTransId="{F5304535-7D8F-4A98-B672-18502E79870B}" sibTransId="{306AA341-B1E9-433B-8D26-55732B918D07}"/>
    <dgm:cxn modelId="{A7ACFE6D-92BD-D44C-BFB9-8DBF379FD89C}" type="presOf" srcId="{BE957781-2396-497D-9C0D-B9E355B8EF1B}" destId="{78756CF9-23D9-4683-83BA-C578191CD7B8}" srcOrd="0" destOrd="0" presId="urn:microsoft.com/office/officeart/2005/8/layout/hList2#1"/>
    <dgm:cxn modelId="{85436677-79A4-F842-8965-AAADAC7270BC}" type="presParOf" srcId="{62134263-F9A7-454A-B24E-4A70B098E75B}" destId="{6B7719BF-EFD5-42A3-9152-01119B0066BD}" srcOrd="0" destOrd="0" presId="urn:microsoft.com/office/officeart/2005/8/layout/hList2#1"/>
    <dgm:cxn modelId="{62DC7F07-F16D-1146-99F2-1AEC7E8CC9E5}" type="presParOf" srcId="{6B7719BF-EFD5-42A3-9152-01119B0066BD}" destId="{AB2E1DD5-1080-4139-92BC-6A80EE07B1C3}" srcOrd="0" destOrd="0" presId="urn:microsoft.com/office/officeart/2005/8/layout/hList2#1"/>
    <dgm:cxn modelId="{EAEDC843-B6B6-7D4C-9D41-06A4ABD6C341}" type="presParOf" srcId="{6B7719BF-EFD5-42A3-9152-01119B0066BD}" destId="{01F38DD8-B9B3-4634-92E2-6B41D78FB0EE}" srcOrd="1" destOrd="0" presId="urn:microsoft.com/office/officeart/2005/8/layout/hList2#1"/>
    <dgm:cxn modelId="{A6028508-5A3A-A14F-B33E-D23FCC92540C}" type="presParOf" srcId="{6B7719BF-EFD5-42A3-9152-01119B0066BD}" destId="{EDA88D1C-8DE6-4515-B8F7-13CD0524B9E6}" srcOrd="2" destOrd="0" presId="urn:microsoft.com/office/officeart/2005/8/layout/hList2#1"/>
    <dgm:cxn modelId="{BC79CD41-7D10-7746-8752-F92192583703}" type="presParOf" srcId="{62134263-F9A7-454A-B24E-4A70B098E75B}" destId="{6E6C4466-398A-4332-9B7B-8363CF072110}" srcOrd="1" destOrd="0" presId="urn:microsoft.com/office/officeart/2005/8/layout/hList2#1"/>
    <dgm:cxn modelId="{D35826A2-D157-1B4B-BBBD-B7C1A5CA393A}" type="presParOf" srcId="{62134263-F9A7-454A-B24E-4A70B098E75B}" destId="{9F2B087F-F9AA-4C9C-9D64-847BD6ED29A2}" srcOrd="2" destOrd="0" presId="urn:microsoft.com/office/officeart/2005/8/layout/hList2#1"/>
    <dgm:cxn modelId="{D2C24FFD-F88E-1343-9C39-A9B1CA1D7A4F}" type="presParOf" srcId="{9F2B087F-F9AA-4C9C-9D64-847BD6ED29A2}" destId="{0E5D9E9C-847F-4C9D-AC40-19EF3B9C6C44}" srcOrd="0" destOrd="0" presId="urn:microsoft.com/office/officeart/2005/8/layout/hList2#1"/>
    <dgm:cxn modelId="{0EA69E9F-1960-EF47-9C62-3B665432A7E3}" type="presParOf" srcId="{9F2B087F-F9AA-4C9C-9D64-847BD6ED29A2}" destId="{3FA79E14-7DF5-46A5-B4B8-D966138529A7}" srcOrd="1" destOrd="0" presId="urn:microsoft.com/office/officeart/2005/8/layout/hList2#1"/>
    <dgm:cxn modelId="{2E7B8B5A-1983-0440-B805-0EE0A9100FFE}" type="presParOf" srcId="{9F2B087F-F9AA-4C9C-9D64-847BD6ED29A2}" destId="{0F758131-1860-4900-8731-F2A102975F7D}" srcOrd="2" destOrd="0" presId="urn:microsoft.com/office/officeart/2005/8/layout/hList2#1"/>
    <dgm:cxn modelId="{C0ABAB3E-F611-1B42-8D6F-F07F20253CA5}" type="presParOf" srcId="{62134263-F9A7-454A-B24E-4A70B098E75B}" destId="{A5959C31-3821-4C15-9DA5-F0DAF1869B46}" srcOrd="3" destOrd="0" presId="urn:microsoft.com/office/officeart/2005/8/layout/hList2#1"/>
    <dgm:cxn modelId="{BA1BB5D4-4A02-D54F-A95C-441D7E5302CD}" type="presParOf" srcId="{62134263-F9A7-454A-B24E-4A70B098E75B}" destId="{11E28CEF-5893-4029-9F5C-9DB48A99DB8E}" srcOrd="4" destOrd="0" presId="urn:microsoft.com/office/officeart/2005/8/layout/hList2#1"/>
    <dgm:cxn modelId="{D087E29C-158D-0947-8C6A-7B1ED47F4A9E}" type="presParOf" srcId="{11E28CEF-5893-4029-9F5C-9DB48A99DB8E}" destId="{AFE6F822-2306-4031-949C-1BFA3D7EF508}" srcOrd="0" destOrd="0" presId="urn:microsoft.com/office/officeart/2005/8/layout/hList2#1"/>
    <dgm:cxn modelId="{60311DB8-C460-CD4A-86B7-8F068DE842C6}" type="presParOf" srcId="{11E28CEF-5893-4029-9F5C-9DB48A99DB8E}" destId="{667BBDC9-053D-4D0C-B433-DFACB9FEFDAD}" srcOrd="1" destOrd="0" presId="urn:microsoft.com/office/officeart/2005/8/layout/hList2#1"/>
    <dgm:cxn modelId="{430679E8-C9C2-4F42-9E9B-42D6B17F67A2}" type="presParOf" srcId="{11E28CEF-5893-4029-9F5C-9DB48A99DB8E}" destId="{D7ABBDD9-8746-4C34-A897-AA2E69509B2B}" srcOrd="2" destOrd="0" presId="urn:microsoft.com/office/officeart/2005/8/layout/hList2#1"/>
    <dgm:cxn modelId="{BC71BDCF-38C6-3A4F-8672-C5BC122E1D6F}" type="presParOf" srcId="{62134263-F9A7-454A-B24E-4A70B098E75B}" destId="{D0905ED0-35A2-487D-8343-88C1389774E7}" srcOrd="5" destOrd="0" presId="urn:microsoft.com/office/officeart/2005/8/layout/hList2#1"/>
    <dgm:cxn modelId="{818B63D7-2969-FA4A-A5C4-C3B78009A921}" type="presParOf" srcId="{62134263-F9A7-454A-B24E-4A70B098E75B}" destId="{2126625D-5102-426D-8F51-13282DE02068}" srcOrd="6" destOrd="0" presId="urn:microsoft.com/office/officeart/2005/8/layout/hList2#1"/>
    <dgm:cxn modelId="{77430C1D-65ED-F24E-9094-598AE08CFFAE}" type="presParOf" srcId="{2126625D-5102-426D-8F51-13282DE02068}" destId="{A9C338BC-8E02-4328-8328-BF02E354EA8A}" srcOrd="0" destOrd="0" presId="urn:microsoft.com/office/officeart/2005/8/layout/hList2#1"/>
    <dgm:cxn modelId="{CB163EBE-C274-EF47-BB92-07CB7AE5B2F2}" type="presParOf" srcId="{2126625D-5102-426D-8F51-13282DE02068}" destId="{99D488CA-B022-43D1-9704-942CA62660B5}" srcOrd="1" destOrd="0" presId="urn:microsoft.com/office/officeart/2005/8/layout/hList2#1"/>
    <dgm:cxn modelId="{658BFAEB-1C66-B740-8072-BEED24C18555}" type="presParOf" srcId="{2126625D-5102-426D-8F51-13282DE02068}" destId="{37256044-49ED-4BE5-A58E-5411F3A0248A}" srcOrd="2" destOrd="0" presId="urn:microsoft.com/office/officeart/2005/8/layout/hList2#1"/>
    <dgm:cxn modelId="{3D061255-F121-3F40-AB5B-9E90B6FA72C0}" type="presParOf" srcId="{62134263-F9A7-454A-B24E-4A70B098E75B}" destId="{399A9F17-AE8E-443D-8C56-7E1D331656B8}" srcOrd="7" destOrd="0" presId="urn:microsoft.com/office/officeart/2005/8/layout/hList2#1"/>
    <dgm:cxn modelId="{342F9CBC-B727-F44C-889A-F224A0F82ADC}" type="presParOf" srcId="{62134263-F9A7-454A-B24E-4A70B098E75B}" destId="{A2208878-402F-48FD-B11B-AEE7E1927994}" srcOrd="8" destOrd="0" presId="urn:microsoft.com/office/officeart/2005/8/layout/hList2#1"/>
    <dgm:cxn modelId="{0EF5FF76-D008-4245-B80F-A74BBA1825E9}" type="presParOf" srcId="{A2208878-402F-48FD-B11B-AEE7E1927994}" destId="{E84FBC0E-4225-4D05-87C3-DEDC9C4F3832}" srcOrd="0" destOrd="0" presId="urn:microsoft.com/office/officeart/2005/8/layout/hList2#1"/>
    <dgm:cxn modelId="{462C9551-CD55-6041-8880-242AD6F09004}" type="presParOf" srcId="{A2208878-402F-48FD-B11B-AEE7E1927994}" destId="{78756CF9-23D9-4683-83BA-C578191CD7B8}" srcOrd="1" destOrd="0" presId="urn:microsoft.com/office/officeart/2005/8/layout/hList2#1"/>
    <dgm:cxn modelId="{16E2F89C-5A6D-DB41-96C1-DE504384CBFC}" type="presParOf" srcId="{A2208878-402F-48FD-B11B-AEE7E1927994}" destId="{0D6BDCCE-0C0E-424E-8DE2-0DA047CE423C}" srcOrd="2" destOrd="0" presId="urn:microsoft.com/office/officeart/2005/8/layout/hList2#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A88D1C-8DE6-4515-B8F7-13CD0524B9E6}">
      <dsp:nvSpPr>
        <dsp:cNvPr id="0" name=""/>
        <dsp:cNvSpPr/>
      </dsp:nvSpPr>
      <dsp:spPr>
        <a:xfrm rot="16200000">
          <a:off x="-1621359" y="2137418"/>
          <a:ext cx="3724656" cy="3295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65634" bIns="0" numCol="1" spcCol="1270" anchor="t" anchorCtr="0">
          <a:noAutofit/>
        </a:bodyPr>
        <a:lstStyle/>
        <a:p>
          <a:pPr lvl="0" algn="r" defTabSz="1066800">
            <a:lnSpc>
              <a:spcPct val="90000"/>
            </a:lnSpc>
            <a:spcBef>
              <a:spcPct val="0"/>
            </a:spcBef>
            <a:spcAft>
              <a:spcPct val="35000"/>
            </a:spcAft>
          </a:pPr>
          <a:r>
            <a:rPr lang="en-US" sz="2400" kern="1200" smtClean="0"/>
            <a:t>Title</a:t>
          </a:r>
          <a:endParaRPr lang="en-US" sz="1500" kern="1200" dirty="0"/>
        </a:p>
      </dsp:txBody>
      <dsp:txXfrm>
        <a:off x="-1621359" y="2137418"/>
        <a:ext cx="3724656" cy="329540"/>
      </dsp:txXfrm>
    </dsp:sp>
    <dsp:sp modelId="{01F38DD8-B9B3-4634-92E2-6B41D78FB0EE}">
      <dsp:nvSpPr>
        <dsp:cNvPr id="0" name=""/>
        <dsp:cNvSpPr/>
      </dsp:nvSpPr>
      <dsp:spPr>
        <a:xfrm>
          <a:off x="382322" y="384325"/>
          <a:ext cx="888097" cy="330369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165634"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Specific</a:t>
          </a:r>
          <a:endParaRPr lang="en-US" sz="1400" kern="1200" dirty="0"/>
        </a:p>
        <a:p>
          <a:pPr marL="114300" lvl="1" indent="-114300" algn="l" defTabSz="622300">
            <a:lnSpc>
              <a:spcPct val="90000"/>
            </a:lnSpc>
            <a:spcBef>
              <a:spcPct val="0"/>
            </a:spcBef>
            <a:spcAft>
              <a:spcPct val="15000"/>
            </a:spcAft>
            <a:buChar char="••"/>
          </a:pPr>
          <a:r>
            <a:rPr lang="en-US" sz="1400" kern="1200" dirty="0" smtClean="0"/>
            <a:t>Precise</a:t>
          </a:r>
          <a:endParaRPr lang="en-US" sz="1400" kern="1200" dirty="0"/>
        </a:p>
      </dsp:txBody>
      <dsp:txXfrm>
        <a:off x="382322" y="384325"/>
        <a:ext cx="888097" cy="3303695"/>
      </dsp:txXfrm>
    </dsp:sp>
    <dsp:sp modelId="{AB2E1DD5-1080-4139-92BC-6A80EE07B1C3}">
      <dsp:nvSpPr>
        <dsp:cNvPr id="0" name=""/>
        <dsp:cNvSpPr/>
      </dsp:nvSpPr>
      <dsp:spPr>
        <a:xfrm>
          <a:off x="193356" y="57009"/>
          <a:ext cx="375610" cy="375610"/>
        </a:xfrm>
        <a:prstGeom prst="rect">
          <a:avLst/>
        </a:prstGeom>
        <a:blipFill rotWithShape="0">
          <a:blip xmlns:r="http://schemas.openxmlformats.org/officeDocument/2006/relationships" r:embed="rId1"/>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F758131-1860-4900-8731-F2A102975F7D}">
      <dsp:nvSpPr>
        <dsp:cNvPr id="0" name=""/>
        <dsp:cNvSpPr/>
      </dsp:nvSpPr>
      <dsp:spPr>
        <a:xfrm rot="16200000">
          <a:off x="-549224" y="2132079"/>
          <a:ext cx="3724656" cy="187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65634" bIns="0" numCol="1" spcCol="1270" anchor="t" anchorCtr="0">
          <a:noAutofit/>
        </a:bodyPr>
        <a:lstStyle/>
        <a:p>
          <a:pPr lvl="0" algn="r" defTabSz="1066800">
            <a:lnSpc>
              <a:spcPct val="90000"/>
            </a:lnSpc>
            <a:spcBef>
              <a:spcPct val="0"/>
            </a:spcBef>
            <a:spcAft>
              <a:spcPct val="35000"/>
            </a:spcAft>
          </a:pPr>
          <a:r>
            <a:rPr lang="en-US" sz="2400" kern="1200" dirty="0" smtClean="0"/>
            <a:t>Introduction</a:t>
          </a:r>
          <a:endParaRPr lang="en-US" sz="1500" kern="1200" dirty="0"/>
        </a:p>
      </dsp:txBody>
      <dsp:txXfrm>
        <a:off x="-549224" y="2132079"/>
        <a:ext cx="3724656" cy="187805"/>
      </dsp:txXfrm>
    </dsp:sp>
    <dsp:sp modelId="{3FA79E14-7DF5-46A5-B4B8-D966138529A7}">
      <dsp:nvSpPr>
        <dsp:cNvPr id="0" name=""/>
        <dsp:cNvSpPr/>
      </dsp:nvSpPr>
      <dsp:spPr>
        <a:xfrm>
          <a:off x="1537291" y="384325"/>
          <a:ext cx="1210899" cy="330369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165634"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Definition of subject</a:t>
          </a:r>
          <a:endParaRPr lang="en-US" sz="1400" kern="1200" dirty="0"/>
        </a:p>
        <a:p>
          <a:pPr marL="114300" lvl="1" indent="-114300" algn="l" defTabSz="622300">
            <a:lnSpc>
              <a:spcPct val="90000"/>
            </a:lnSpc>
            <a:spcBef>
              <a:spcPct val="0"/>
            </a:spcBef>
            <a:spcAft>
              <a:spcPct val="15000"/>
            </a:spcAft>
            <a:buChar char="••"/>
          </a:pPr>
          <a:r>
            <a:rPr lang="en-US" sz="1400" kern="1200" smtClean="0"/>
            <a:t>Purpose Statement</a:t>
          </a:r>
          <a:endParaRPr lang="en-US" sz="1400" kern="1200" dirty="0"/>
        </a:p>
        <a:p>
          <a:pPr marL="114300" lvl="1" indent="-114300" algn="l" defTabSz="622300">
            <a:lnSpc>
              <a:spcPct val="90000"/>
            </a:lnSpc>
            <a:spcBef>
              <a:spcPct val="0"/>
            </a:spcBef>
            <a:spcAft>
              <a:spcPct val="15000"/>
            </a:spcAft>
            <a:buChar char="••"/>
          </a:pPr>
          <a:r>
            <a:rPr lang="en-US" sz="1400" kern="1200" dirty="0" smtClean="0"/>
            <a:t>Main Point</a:t>
          </a:r>
          <a:endParaRPr lang="en-US" sz="1400" kern="1200" dirty="0"/>
        </a:p>
        <a:p>
          <a:pPr marL="114300" lvl="1" indent="-114300" algn="l" defTabSz="622300">
            <a:lnSpc>
              <a:spcPct val="90000"/>
            </a:lnSpc>
            <a:spcBef>
              <a:spcPct val="0"/>
            </a:spcBef>
            <a:spcAft>
              <a:spcPct val="15000"/>
            </a:spcAft>
            <a:buChar char="••"/>
          </a:pPr>
          <a:r>
            <a:rPr lang="en-US" sz="1400" kern="1200" dirty="0" smtClean="0"/>
            <a:t>Importance of Subject</a:t>
          </a:r>
          <a:endParaRPr lang="en-US" sz="1400" kern="1200" dirty="0"/>
        </a:p>
        <a:p>
          <a:pPr marL="114300" lvl="1" indent="-114300" algn="l" defTabSz="622300">
            <a:lnSpc>
              <a:spcPct val="90000"/>
            </a:lnSpc>
            <a:spcBef>
              <a:spcPct val="0"/>
            </a:spcBef>
            <a:spcAft>
              <a:spcPct val="15000"/>
            </a:spcAft>
            <a:buChar char="••"/>
          </a:pPr>
          <a:r>
            <a:rPr lang="en-US" sz="1400" kern="1200" dirty="0" smtClean="0"/>
            <a:t>Overall Description</a:t>
          </a:r>
          <a:endParaRPr lang="en-US" sz="1400" kern="1200" dirty="0"/>
        </a:p>
        <a:p>
          <a:pPr marL="114300" lvl="1" indent="-114300" algn="l" defTabSz="622300">
            <a:lnSpc>
              <a:spcPct val="90000"/>
            </a:lnSpc>
            <a:spcBef>
              <a:spcPct val="0"/>
            </a:spcBef>
            <a:spcAft>
              <a:spcPct val="15000"/>
            </a:spcAft>
            <a:buChar char="••"/>
          </a:pPr>
          <a:r>
            <a:rPr lang="en-US" sz="1400" kern="1200" dirty="0" smtClean="0"/>
            <a:t>List of Major Parts</a:t>
          </a:r>
          <a:endParaRPr lang="en-US" sz="1400" kern="1200" dirty="0"/>
        </a:p>
      </dsp:txBody>
      <dsp:txXfrm>
        <a:off x="1537291" y="384325"/>
        <a:ext cx="1210899" cy="3303695"/>
      </dsp:txXfrm>
    </dsp:sp>
    <dsp:sp modelId="{0E5D9E9C-847F-4C9D-AC40-19EF3B9C6C44}">
      <dsp:nvSpPr>
        <dsp:cNvPr id="0" name=""/>
        <dsp:cNvSpPr/>
      </dsp:nvSpPr>
      <dsp:spPr>
        <a:xfrm>
          <a:off x="1466714" y="57009"/>
          <a:ext cx="375610" cy="375610"/>
        </a:xfrm>
        <a:prstGeom prst="rect">
          <a:avLst/>
        </a:prstGeom>
        <a:blipFill rotWithShape="0">
          <a:blip xmlns:r="http://schemas.openxmlformats.org/officeDocument/2006/relationships" r:embed="rId1"/>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7ABBDD9-8746-4C34-A897-AA2E69509B2B}">
      <dsp:nvSpPr>
        <dsp:cNvPr id="0" name=""/>
        <dsp:cNvSpPr/>
      </dsp:nvSpPr>
      <dsp:spPr>
        <a:xfrm rot="16200000">
          <a:off x="1029252" y="2132079"/>
          <a:ext cx="3724656" cy="187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65634" bIns="0" numCol="1" spcCol="1270" anchor="t" anchorCtr="0">
          <a:noAutofit/>
        </a:bodyPr>
        <a:lstStyle/>
        <a:p>
          <a:pPr lvl="0" algn="r" defTabSz="1066800">
            <a:lnSpc>
              <a:spcPct val="90000"/>
            </a:lnSpc>
            <a:spcBef>
              <a:spcPct val="0"/>
            </a:spcBef>
            <a:spcAft>
              <a:spcPct val="35000"/>
            </a:spcAft>
          </a:pPr>
          <a:r>
            <a:rPr lang="en-US" sz="2400" kern="1200" dirty="0" smtClean="0"/>
            <a:t>Major Part</a:t>
          </a:r>
          <a:endParaRPr lang="en-US" sz="2400" kern="1200" dirty="0"/>
        </a:p>
      </dsp:txBody>
      <dsp:txXfrm>
        <a:off x="1029252" y="2132079"/>
        <a:ext cx="3724656" cy="187805"/>
      </dsp:txXfrm>
    </dsp:sp>
    <dsp:sp modelId="{667BBDC9-053D-4D0C-B433-DFACB9FEFDAD}">
      <dsp:nvSpPr>
        <dsp:cNvPr id="0" name=""/>
        <dsp:cNvSpPr/>
      </dsp:nvSpPr>
      <dsp:spPr>
        <a:xfrm>
          <a:off x="3111392" y="384325"/>
          <a:ext cx="1140879" cy="330369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165634"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Definition and Purpose of Part</a:t>
          </a:r>
          <a:endParaRPr lang="en-US" sz="1400" kern="1200" dirty="0"/>
        </a:p>
        <a:p>
          <a:pPr marL="114300" lvl="1" indent="-114300" algn="l" defTabSz="622300">
            <a:lnSpc>
              <a:spcPct val="90000"/>
            </a:lnSpc>
            <a:spcBef>
              <a:spcPct val="0"/>
            </a:spcBef>
            <a:spcAft>
              <a:spcPct val="15000"/>
            </a:spcAft>
            <a:buChar char="••"/>
          </a:pPr>
          <a:r>
            <a:rPr lang="en-US" sz="1400" kern="1200" dirty="0" smtClean="0"/>
            <a:t>Minor Part</a:t>
          </a:r>
          <a:endParaRPr lang="en-US" sz="1400" kern="1200" dirty="0"/>
        </a:p>
        <a:p>
          <a:pPr marL="114300" lvl="1" indent="-114300" algn="l" defTabSz="622300">
            <a:lnSpc>
              <a:spcPct val="90000"/>
            </a:lnSpc>
            <a:spcBef>
              <a:spcPct val="0"/>
            </a:spcBef>
            <a:spcAft>
              <a:spcPct val="15000"/>
            </a:spcAft>
            <a:buChar char="••"/>
          </a:pPr>
          <a:r>
            <a:rPr lang="en-US" sz="1400" kern="1200" dirty="0" smtClean="0"/>
            <a:t>Minor Part </a:t>
          </a:r>
          <a:endParaRPr lang="en-US" sz="1400" kern="1200" dirty="0"/>
        </a:p>
        <a:p>
          <a:pPr marL="114300" lvl="1" indent="-114300" algn="l" defTabSz="622300">
            <a:lnSpc>
              <a:spcPct val="90000"/>
            </a:lnSpc>
            <a:spcBef>
              <a:spcPct val="0"/>
            </a:spcBef>
            <a:spcAft>
              <a:spcPct val="15000"/>
            </a:spcAft>
            <a:buChar char="••"/>
          </a:pPr>
          <a:r>
            <a:rPr lang="en-US" sz="1400" kern="1200" dirty="0" smtClean="0"/>
            <a:t>Etc (repeated as needed)</a:t>
          </a:r>
          <a:endParaRPr lang="en-US" sz="1400" kern="1200" dirty="0"/>
        </a:p>
      </dsp:txBody>
      <dsp:txXfrm>
        <a:off x="3111392" y="384325"/>
        <a:ext cx="1140879" cy="3303695"/>
      </dsp:txXfrm>
    </dsp:sp>
    <dsp:sp modelId="{AFE6F822-2306-4031-949C-1BFA3D7EF508}">
      <dsp:nvSpPr>
        <dsp:cNvPr id="0" name=""/>
        <dsp:cNvSpPr/>
      </dsp:nvSpPr>
      <dsp:spPr>
        <a:xfrm>
          <a:off x="2964832" y="54962"/>
          <a:ext cx="375610" cy="375610"/>
        </a:xfrm>
        <a:prstGeom prst="rect">
          <a:avLst/>
        </a:prstGeom>
        <a:blipFill rotWithShape="0">
          <a:blip xmlns:r="http://schemas.openxmlformats.org/officeDocument/2006/relationships" r:embed="rId1"/>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7256044-49ED-4BE5-A58E-5411F3A0248A}">
      <dsp:nvSpPr>
        <dsp:cNvPr id="0" name=""/>
        <dsp:cNvSpPr/>
      </dsp:nvSpPr>
      <dsp:spPr>
        <a:xfrm rot="16200000">
          <a:off x="2544425" y="2132079"/>
          <a:ext cx="3724656" cy="187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65634" bIns="0" numCol="1" spcCol="1270" anchor="t" anchorCtr="0">
          <a:noAutofit/>
        </a:bodyPr>
        <a:lstStyle/>
        <a:p>
          <a:pPr lvl="0" algn="r" defTabSz="1066800">
            <a:lnSpc>
              <a:spcPct val="90000"/>
            </a:lnSpc>
            <a:spcBef>
              <a:spcPct val="0"/>
            </a:spcBef>
            <a:spcAft>
              <a:spcPct val="35000"/>
            </a:spcAft>
          </a:pPr>
          <a:r>
            <a:rPr lang="en-US" sz="2400" kern="1200" dirty="0" smtClean="0"/>
            <a:t>Major Part</a:t>
          </a:r>
          <a:endParaRPr lang="en-US" sz="2400" kern="1200" dirty="0"/>
        </a:p>
      </dsp:txBody>
      <dsp:txXfrm>
        <a:off x="2544425" y="2132079"/>
        <a:ext cx="3724656" cy="187805"/>
      </dsp:txXfrm>
    </dsp:sp>
    <dsp:sp modelId="{99D488CA-B022-43D1-9704-942CA62660B5}">
      <dsp:nvSpPr>
        <dsp:cNvPr id="0" name=""/>
        <dsp:cNvSpPr/>
      </dsp:nvSpPr>
      <dsp:spPr>
        <a:xfrm>
          <a:off x="4605043" y="384325"/>
          <a:ext cx="1059306" cy="330369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165634"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Definition and Purpose of Part</a:t>
          </a:r>
          <a:endParaRPr lang="en-US" sz="1400" kern="1200" dirty="0"/>
        </a:p>
        <a:p>
          <a:pPr marL="114300" lvl="1" indent="-114300" algn="l" defTabSz="622300">
            <a:lnSpc>
              <a:spcPct val="90000"/>
            </a:lnSpc>
            <a:spcBef>
              <a:spcPct val="0"/>
            </a:spcBef>
            <a:spcAft>
              <a:spcPct val="15000"/>
            </a:spcAft>
            <a:buChar char="••"/>
          </a:pPr>
          <a:r>
            <a:rPr lang="en-US" sz="1400" kern="1200" dirty="0" smtClean="0"/>
            <a:t>Minor Part</a:t>
          </a:r>
          <a:endParaRPr lang="en-US" sz="1400" kern="1200" dirty="0"/>
        </a:p>
        <a:p>
          <a:pPr marL="114300" lvl="1" indent="-114300" algn="l" defTabSz="622300">
            <a:lnSpc>
              <a:spcPct val="90000"/>
            </a:lnSpc>
            <a:spcBef>
              <a:spcPct val="0"/>
            </a:spcBef>
            <a:spcAft>
              <a:spcPct val="15000"/>
            </a:spcAft>
            <a:buChar char="••"/>
          </a:pPr>
          <a:r>
            <a:rPr lang="en-US" sz="1400" kern="1200" dirty="0" smtClean="0"/>
            <a:t>Minor Part</a:t>
          </a:r>
          <a:endParaRPr lang="en-US" sz="1400" kern="1200" dirty="0"/>
        </a:p>
        <a:p>
          <a:pPr marL="114300" lvl="1" indent="-114300" algn="l" defTabSz="622300">
            <a:lnSpc>
              <a:spcPct val="90000"/>
            </a:lnSpc>
            <a:spcBef>
              <a:spcPct val="0"/>
            </a:spcBef>
            <a:spcAft>
              <a:spcPct val="15000"/>
            </a:spcAft>
            <a:buChar char="••"/>
          </a:pPr>
          <a:r>
            <a:rPr lang="en-US" sz="1400" kern="1200" dirty="0" smtClean="0"/>
            <a:t>Etc (repeated as needed)</a:t>
          </a:r>
          <a:endParaRPr lang="en-US" sz="1400" kern="1200" dirty="0"/>
        </a:p>
      </dsp:txBody>
      <dsp:txXfrm>
        <a:off x="4605043" y="384325"/>
        <a:ext cx="1059306" cy="3303695"/>
      </dsp:txXfrm>
    </dsp:sp>
    <dsp:sp modelId="{A9C338BC-8E02-4328-8328-BF02E354EA8A}">
      <dsp:nvSpPr>
        <dsp:cNvPr id="0" name=""/>
        <dsp:cNvSpPr/>
      </dsp:nvSpPr>
      <dsp:spPr>
        <a:xfrm>
          <a:off x="4427940" y="54962"/>
          <a:ext cx="375610" cy="375610"/>
        </a:xfrm>
        <a:prstGeom prst="rect">
          <a:avLst/>
        </a:prstGeom>
        <a:blipFill rotWithShape="0">
          <a:blip xmlns:r="http://schemas.openxmlformats.org/officeDocument/2006/relationships" r:embed="rId1"/>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6BDCCE-0C0E-424E-8DE2-0DA047CE423C}">
      <dsp:nvSpPr>
        <dsp:cNvPr id="0" name=""/>
        <dsp:cNvSpPr/>
      </dsp:nvSpPr>
      <dsp:spPr>
        <a:xfrm rot="16200000">
          <a:off x="3875178" y="2122916"/>
          <a:ext cx="3724656" cy="187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65634" bIns="0" numCol="1" spcCol="1270" anchor="t" anchorCtr="0">
          <a:noAutofit/>
        </a:bodyPr>
        <a:lstStyle/>
        <a:p>
          <a:pPr lvl="0" algn="r" defTabSz="1066800">
            <a:lnSpc>
              <a:spcPct val="90000"/>
            </a:lnSpc>
            <a:spcBef>
              <a:spcPct val="0"/>
            </a:spcBef>
            <a:spcAft>
              <a:spcPct val="35000"/>
            </a:spcAft>
          </a:pPr>
          <a:r>
            <a:rPr lang="en-US" sz="2400" kern="1200" dirty="0" smtClean="0"/>
            <a:t>Conclusion</a:t>
          </a:r>
          <a:endParaRPr lang="en-US" sz="2400" kern="1200" dirty="0"/>
        </a:p>
      </dsp:txBody>
      <dsp:txXfrm>
        <a:off x="3875178" y="2122916"/>
        <a:ext cx="3724656" cy="187805"/>
      </dsp:txXfrm>
    </dsp:sp>
    <dsp:sp modelId="{78756CF9-23D9-4683-83BA-C578191CD7B8}">
      <dsp:nvSpPr>
        <dsp:cNvPr id="0" name=""/>
        <dsp:cNvSpPr/>
      </dsp:nvSpPr>
      <dsp:spPr>
        <a:xfrm>
          <a:off x="5948906" y="384325"/>
          <a:ext cx="1195735" cy="330369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165634"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Importance of Subject</a:t>
          </a:r>
          <a:endParaRPr lang="en-US" sz="1400" kern="1200" dirty="0"/>
        </a:p>
        <a:p>
          <a:pPr marL="114300" lvl="1" indent="-114300" algn="l" defTabSz="622300">
            <a:lnSpc>
              <a:spcPct val="90000"/>
            </a:lnSpc>
            <a:spcBef>
              <a:spcPct val="0"/>
            </a:spcBef>
            <a:spcAft>
              <a:spcPct val="15000"/>
            </a:spcAft>
            <a:buChar char="••"/>
          </a:pPr>
          <a:r>
            <a:rPr lang="en-US" sz="1400" kern="1200" dirty="0" smtClean="0"/>
            <a:t>Future of Subject</a:t>
          </a:r>
          <a:endParaRPr lang="en-US" sz="1400" kern="1200" dirty="0"/>
        </a:p>
        <a:p>
          <a:pPr marL="114300" lvl="1" indent="-114300" algn="l" defTabSz="622300">
            <a:lnSpc>
              <a:spcPct val="90000"/>
            </a:lnSpc>
            <a:spcBef>
              <a:spcPct val="0"/>
            </a:spcBef>
            <a:spcAft>
              <a:spcPct val="15000"/>
            </a:spcAft>
            <a:buChar char="••"/>
          </a:pPr>
          <a:r>
            <a:rPr lang="en-US" sz="1400" kern="1200" dirty="0" smtClean="0"/>
            <a:t>One Operating Cycle</a:t>
          </a:r>
          <a:endParaRPr lang="en-US" sz="1400" kern="1200" dirty="0"/>
        </a:p>
      </dsp:txBody>
      <dsp:txXfrm>
        <a:off x="5948906" y="384325"/>
        <a:ext cx="1195735" cy="3303695"/>
      </dsp:txXfrm>
    </dsp:sp>
    <dsp:sp modelId="{E84FBC0E-4225-4D05-87C3-DEDC9C4F3832}">
      <dsp:nvSpPr>
        <dsp:cNvPr id="0" name=""/>
        <dsp:cNvSpPr/>
      </dsp:nvSpPr>
      <dsp:spPr>
        <a:xfrm>
          <a:off x="5850261" y="57009"/>
          <a:ext cx="375610" cy="375610"/>
        </a:xfrm>
        <a:prstGeom prst="rect">
          <a:avLst/>
        </a:prstGeom>
        <a:blipFill rotWithShape="0">
          <a:blip xmlns:r="http://schemas.openxmlformats.org/officeDocument/2006/relationships" r:embed="rId1"/>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2#1">
  <dgm:title val=""/>
  <dgm:desc val=""/>
  <dgm:catLst>
    <dgm:cat type="list" pri="6000"/>
    <dgm:cat type="relationship" pri="1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773637-5CCF-4D4A-A782-892E50F8B2DC}" type="datetimeFigureOut">
              <a:rPr lang="en-US" smtClean="0"/>
              <a:t>11/4/13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19A69D-4B1D-904A-B5A3-A5E8A40ABD0C}" type="slidenum">
              <a:rPr lang="en-US" smtClean="0"/>
              <a:t>‹#›</a:t>
            </a:fld>
            <a:endParaRPr lang="en-US"/>
          </a:p>
        </p:txBody>
      </p:sp>
    </p:spTree>
    <p:extLst>
      <p:ext uri="{BB962C8B-B14F-4D97-AF65-F5344CB8AC3E}">
        <p14:creationId xmlns:p14="http://schemas.microsoft.com/office/powerpoint/2010/main" val="128550114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F8FE25-529C-410E-917D-BC28C5EC0FF3}" type="slidenum">
              <a:rPr lang="en-US"/>
              <a:pPr/>
              <a:t>2</a:t>
            </a:fld>
            <a:endParaRPr lang="en-US"/>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110313-75A3-437D-9402-50939D4F182F}" type="slidenum">
              <a:rPr lang="en-US"/>
              <a:pPr/>
              <a:t>11</a:t>
            </a:fld>
            <a:endParaRPr lang="en-US"/>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b="1"/>
              <a:t>Rationale:  </a:t>
            </a:r>
            <a:r>
              <a:rPr lang="en-US"/>
              <a:t>This slide offers a review of the five interconnected components of the rhetorical situation.  These elements are especially important when engaging in different categories, or genres, or writing.</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DFFE59-765B-4D5F-9156-5B2310B70317}" type="slidenum">
              <a:rPr lang="en-US"/>
              <a:pPr/>
              <a:t>12</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r>
              <a:rPr lang="en-US" b="1"/>
              <a:t>Rationale:  </a:t>
            </a:r>
            <a:r>
              <a:rPr lang="en-US"/>
              <a:t>This final slide reemphasizes the importance of the rhetorical situation. At this point, the facilitator may choose to reemphasize components that might be especially important for the development of a given class assignment.</a:t>
            </a:r>
          </a:p>
          <a:p>
            <a:endParaRPr lang="en-US"/>
          </a:p>
          <a:p>
            <a:r>
              <a:rPr lang="en-US" b="1"/>
              <a:t>Click mouse for each paragraph.</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Genre Example – Technical specifications vs.</a:t>
            </a:r>
            <a:r>
              <a:rPr lang="en-US" baseline="0" dirty="0" smtClean="0"/>
              <a:t> analytical reports</a:t>
            </a:r>
          </a:p>
          <a:p>
            <a:pPr marL="171450" indent="-171450">
              <a:buFont typeface="Arial" pitchFamily="34" charset="0"/>
              <a:buChar char="•"/>
            </a:pPr>
            <a:r>
              <a:rPr lang="en-US" baseline="0" dirty="0" smtClean="0"/>
              <a:t>different kinds of information</a:t>
            </a:r>
          </a:p>
          <a:p>
            <a:pPr marL="171450" indent="-171450">
              <a:buFont typeface="Arial" pitchFamily="34" charset="0"/>
              <a:buChar char="•"/>
            </a:pPr>
            <a:r>
              <a:rPr lang="en-US" baseline="0" dirty="0" smtClean="0"/>
              <a:t>different workplace situations</a:t>
            </a:r>
          </a:p>
          <a:p>
            <a:pPr marL="171450" indent="-171450">
              <a:buFont typeface="Arial" pitchFamily="34" charset="0"/>
              <a:buChar char="•"/>
            </a:pPr>
            <a:r>
              <a:rPr lang="en-US" baseline="0" dirty="0" smtClean="0"/>
              <a:t>different organizational patterns</a:t>
            </a:r>
          </a:p>
          <a:p>
            <a:pPr marL="171450" indent="-171450">
              <a:buFont typeface="Arial" pitchFamily="34" charset="0"/>
              <a:buChar char="•"/>
            </a:pPr>
            <a:r>
              <a:rPr lang="en-US" baseline="0" dirty="0" smtClean="0"/>
              <a:t>different style and design</a:t>
            </a:r>
          </a:p>
          <a:p>
            <a:endParaRPr lang="en-US" baseline="0" dirty="0" smtClean="0"/>
          </a:p>
          <a:p>
            <a:r>
              <a:rPr lang="en-US" baseline="0" dirty="0" smtClean="0"/>
              <a:t>Genres do more than help you organize your ideas</a:t>
            </a:r>
          </a:p>
          <a:p>
            <a:pPr marL="171450" indent="-171450">
              <a:buFont typeface="Arial" pitchFamily="34" charset="0"/>
              <a:buChar char="•"/>
            </a:pPr>
            <a:r>
              <a:rPr lang="en-US" baseline="0" dirty="0" smtClean="0"/>
              <a:t>They help you interpret complex work situations</a:t>
            </a:r>
          </a:p>
          <a:p>
            <a:endParaRPr lang="en-US" baseline="0" dirty="0" smtClean="0"/>
          </a:p>
          <a:p>
            <a:r>
              <a:rPr lang="en-US" baseline="0" dirty="0" smtClean="0"/>
              <a:t>Genres reflect the activities and practices of scientific and technical workplaces.</a:t>
            </a:r>
          </a:p>
          <a:p>
            <a:endParaRPr lang="en-US" baseline="0" dirty="0" smtClean="0"/>
          </a:p>
          <a:p>
            <a:r>
              <a:rPr lang="en-US" baseline="0" dirty="0" smtClean="0"/>
              <a:t>Each genre should be adapted to fit the readers and situations.</a:t>
            </a:r>
            <a:endParaRPr lang="en-US" dirty="0"/>
          </a:p>
        </p:txBody>
      </p:sp>
      <p:sp>
        <p:nvSpPr>
          <p:cNvPr id="4" name="Slide Number Placeholder 3"/>
          <p:cNvSpPr>
            <a:spLocks noGrp="1"/>
          </p:cNvSpPr>
          <p:nvPr>
            <p:ph type="sldNum" sz="quarter" idx="10"/>
          </p:nvPr>
        </p:nvSpPr>
        <p:spPr/>
        <p:txBody>
          <a:bodyPr/>
          <a:lstStyle/>
          <a:p>
            <a:fld id="{A26D2C84-60D0-4F6E-A2F3-F83081A98116}" type="slidenum">
              <a:rPr lang="en-US" smtClean="0">
                <a:solidFill>
                  <a:prstClr val="black"/>
                </a:solidFill>
                <a:latin typeface="Calibri"/>
              </a:rPr>
              <a:pPr/>
              <a:t>13</a:t>
            </a:fld>
            <a:endParaRPr lang="en-US">
              <a:solidFill>
                <a:prstClr val="black"/>
              </a:solidFill>
              <a:latin typeface="Calibri"/>
            </a:endParaRPr>
          </a:p>
        </p:txBody>
      </p:sp>
    </p:spTree>
    <p:extLst>
      <p:ext uri="{BB962C8B-B14F-4D97-AF65-F5344CB8AC3E}">
        <p14:creationId xmlns:p14="http://schemas.microsoft.com/office/powerpoint/2010/main" val="11261089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6D2C84-60D0-4F6E-A2F3-F83081A98116}" type="slidenum">
              <a:rPr lang="en-US" smtClean="0">
                <a:solidFill>
                  <a:prstClr val="black"/>
                </a:solidFill>
                <a:latin typeface="Calibri"/>
              </a:rPr>
              <a:pPr/>
              <a:t>14</a:t>
            </a:fld>
            <a:endParaRPr lang="en-US">
              <a:solidFill>
                <a:prstClr val="black"/>
              </a:solidFill>
              <a:latin typeface="Calibri"/>
            </a:endParaRPr>
          </a:p>
        </p:txBody>
      </p:sp>
    </p:spTree>
    <p:extLst>
      <p:ext uri="{BB962C8B-B14F-4D97-AF65-F5344CB8AC3E}">
        <p14:creationId xmlns:p14="http://schemas.microsoft.com/office/powerpoint/2010/main" val="6931803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Planning and Researching</a:t>
            </a:r>
            <a:r>
              <a:rPr lang="en-US" b="1" baseline="0" dirty="0" smtClean="0"/>
              <a:t> </a:t>
            </a:r>
            <a:r>
              <a:rPr lang="en-US" baseline="0" dirty="0" smtClean="0"/>
              <a:t>involves three activities:</a:t>
            </a:r>
          </a:p>
          <a:p>
            <a:r>
              <a:rPr lang="en-US" baseline="0" dirty="0" smtClean="0"/>
              <a:t>	</a:t>
            </a:r>
          </a:p>
          <a:p>
            <a:pPr marL="228600" indent="-228600">
              <a:buAutoNum type="arabicPeriod"/>
            </a:pPr>
            <a:r>
              <a:rPr lang="en-US" baseline="0" dirty="0" smtClean="0"/>
              <a:t>Define the rhetorical situation (The five W and How questions give you a sense of your rhetorical situation.)</a:t>
            </a:r>
          </a:p>
          <a:p>
            <a:r>
              <a:rPr lang="en-US" baseline="0" dirty="0" smtClean="0"/>
              <a:t>Four elements of the rhetorical situation:</a:t>
            </a:r>
          </a:p>
          <a:p>
            <a:pPr marL="171450" lvl="0" indent="-171450">
              <a:buFont typeface="Arial" pitchFamily="34" charset="0"/>
              <a:buChar char="•"/>
            </a:pPr>
            <a:r>
              <a:rPr lang="en-US" baseline="0" dirty="0" smtClean="0"/>
              <a:t>Subject – what is document about?  What is the scope of the project?</a:t>
            </a:r>
          </a:p>
          <a:p>
            <a:pPr marL="171450" lvl="0" indent="-171450">
              <a:buFont typeface="Arial" pitchFamily="34" charset="0"/>
              <a:buChar char="•"/>
            </a:pPr>
            <a:r>
              <a:rPr lang="en-US" baseline="0" dirty="0" smtClean="0"/>
              <a:t>Purpose – what is the document trying to achieve? Why do the readers need it? What do they need to know?</a:t>
            </a:r>
          </a:p>
          <a:p>
            <a:pPr marL="171450" lvl="0" indent="-171450">
              <a:buFont typeface="Arial" pitchFamily="34" charset="0"/>
              <a:buChar char="•"/>
            </a:pPr>
            <a:r>
              <a:rPr lang="en-US" baseline="0" dirty="0" smtClean="0"/>
              <a:t>Readers – who are the readers? What are their needs and interests? What are they looking for?</a:t>
            </a:r>
          </a:p>
          <a:p>
            <a:pPr marL="171450" lvl="0" indent="-171450">
              <a:buFont typeface="Arial" pitchFamily="34" charset="0"/>
              <a:buChar char="•"/>
            </a:pPr>
            <a:r>
              <a:rPr lang="en-US" baseline="0" dirty="0" smtClean="0"/>
              <a:t>Context of Use – where and when will the document be used? What constraints are there?	</a:t>
            </a:r>
          </a:p>
          <a:p>
            <a:endParaRPr lang="en-US" baseline="0" dirty="0" smtClean="0"/>
          </a:p>
          <a:p>
            <a:r>
              <a:rPr lang="en-US" baseline="0" dirty="0" smtClean="0"/>
              <a:t>2.  State your purpose – what you want to do and what you want your document to achieve</a:t>
            </a:r>
          </a:p>
          <a:p>
            <a:pPr marL="171450" indent="-171450">
              <a:buFont typeface="Arial" pitchFamily="34" charset="0"/>
              <a:buChar char="•"/>
            </a:pPr>
            <a:r>
              <a:rPr lang="en-US" baseline="0" dirty="0" smtClean="0"/>
              <a:t>Purpose statement will help guide decisions about document, focus writing.</a:t>
            </a:r>
          </a:p>
          <a:p>
            <a:pPr marL="171450" indent="-171450">
              <a:buFont typeface="Arial" pitchFamily="34" charset="0"/>
              <a:buChar char="•"/>
            </a:pPr>
            <a:r>
              <a:rPr lang="en-US" baseline="0" dirty="0" smtClean="0"/>
              <a:t>Try to express exactly what you want your document to achieve using action verbs.</a:t>
            </a:r>
          </a:p>
          <a:p>
            <a:endParaRPr lang="en-US" baseline="0" dirty="0" smtClean="0"/>
          </a:p>
          <a:p>
            <a:pPr marL="228600" indent="-228600">
              <a:buAutoNum type="arabicPeriod" startAt="3"/>
            </a:pPr>
            <a:r>
              <a:rPr lang="en-US" baseline="0" dirty="0" smtClean="0"/>
              <a:t>Research your subject – gather information from a variety of sources</a:t>
            </a:r>
          </a:p>
          <a:p>
            <a:pPr marL="0" indent="0">
              <a:buNone/>
            </a:pPr>
            <a:r>
              <a:rPr lang="en-US" baseline="0" dirty="0" smtClean="0"/>
              <a:t>Information management is key</a:t>
            </a:r>
            <a:endParaRPr lang="en-US" dirty="0" smtClean="0"/>
          </a:p>
        </p:txBody>
      </p:sp>
      <p:sp>
        <p:nvSpPr>
          <p:cNvPr id="4" name="Slide Number Placeholder 3"/>
          <p:cNvSpPr>
            <a:spLocks noGrp="1"/>
          </p:cNvSpPr>
          <p:nvPr>
            <p:ph type="sldNum" sz="quarter" idx="10"/>
          </p:nvPr>
        </p:nvSpPr>
        <p:spPr/>
        <p:txBody>
          <a:bodyPr/>
          <a:lstStyle/>
          <a:p>
            <a:fld id="{A26D2C84-60D0-4F6E-A2F3-F83081A98116}" type="slidenum">
              <a:rPr lang="en-US" smtClean="0">
                <a:solidFill>
                  <a:prstClr val="black"/>
                </a:solidFill>
                <a:latin typeface="Calibri"/>
              </a:rPr>
              <a:pPr/>
              <a:t>15</a:t>
            </a:fld>
            <a:endParaRPr lang="en-US">
              <a:solidFill>
                <a:prstClr val="black"/>
              </a:solidFill>
              <a:latin typeface="Calibri"/>
            </a:endParaRPr>
          </a:p>
        </p:txBody>
      </p:sp>
    </p:spTree>
    <p:extLst>
      <p:ext uri="{BB962C8B-B14F-4D97-AF65-F5344CB8AC3E}">
        <p14:creationId xmlns:p14="http://schemas.microsoft.com/office/powerpoint/2010/main" val="28001743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Organizing and drafting</a:t>
            </a:r>
          </a:p>
          <a:p>
            <a:pPr marL="171450" indent="-171450">
              <a:buFont typeface="Arial" pitchFamily="34" charset="0"/>
              <a:buChar char="•"/>
            </a:pPr>
            <a:r>
              <a:rPr lang="en-US" dirty="0" smtClean="0"/>
              <a:t>Organizing the content</a:t>
            </a:r>
            <a:r>
              <a:rPr lang="en-US" baseline="0" dirty="0" smtClean="0"/>
              <a:t> – use common genres</a:t>
            </a:r>
          </a:p>
          <a:p>
            <a:pPr marL="171450" indent="-171450">
              <a:buFont typeface="Arial" pitchFamily="34" charset="0"/>
              <a:buChar char="•"/>
            </a:pPr>
            <a:r>
              <a:rPr lang="en-US" baseline="0" dirty="0" smtClean="0"/>
              <a:t>Drafting the content – include facts, data, reasoning, and examples</a:t>
            </a:r>
          </a:p>
          <a:p>
            <a:pPr marL="0" indent="0">
              <a:buFont typeface="Arial" pitchFamily="34" charset="0"/>
              <a:buNone/>
            </a:pPr>
            <a:endParaRPr lang="en-US" baseline="0" dirty="0" smtClean="0"/>
          </a:p>
          <a:p>
            <a:pPr marL="0" indent="0">
              <a:buFont typeface="Arial" pitchFamily="34" charset="0"/>
              <a:buNone/>
            </a:pPr>
            <a:r>
              <a:rPr lang="en-US" b="1" baseline="0" dirty="0" smtClean="0"/>
              <a:t>Improving the style</a:t>
            </a:r>
          </a:p>
          <a:p>
            <a:pPr marL="171450" indent="-171450">
              <a:buFont typeface="Arial" pitchFamily="34" charset="0"/>
              <a:buChar char="•"/>
            </a:pPr>
            <a:r>
              <a:rPr lang="en-US" dirty="0" smtClean="0"/>
              <a:t>Plain style – stresses</a:t>
            </a:r>
            <a:r>
              <a:rPr lang="en-US" baseline="0" dirty="0" smtClean="0"/>
              <a:t> clarity and accuracy</a:t>
            </a:r>
          </a:p>
          <a:p>
            <a:pPr marL="171450" indent="-171450">
              <a:buFont typeface="Arial" pitchFamily="34" charset="0"/>
              <a:buChar char="•"/>
            </a:pPr>
            <a:r>
              <a:rPr lang="en-US" baseline="0" dirty="0" smtClean="0"/>
              <a:t>Persuasive style – aims to motivate readers by appealing to their values and emotions</a:t>
            </a:r>
          </a:p>
          <a:p>
            <a:pPr marL="628650" lvl="1" indent="-171450">
              <a:buFont typeface="Arial" pitchFamily="34" charset="0"/>
              <a:buChar char="•"/>
            </a:pPr>
            <a:r>
              <a:rPr lang="en-US" baseline="0" dirty="0" smtClean="0"/>
              <a:t>Similes and analogies add a visual quality to work</a:t>
            </a:r>
          </a:p>
          <a:p>
            <a:pPr marL="628650" lvl="1" indent="-171450">
              <a:buFont typeface="Arial" pitchFamily="34" charset="0"/>
              <a:buChar char="•"/>
            </a:pPr>
            <a:r>
              <a:rPr lang="en-US" baseline="0" dirty="0" smtClean="0"/>
              <a:t>Metaphors change readers perspective</a:t>
            </a:r>
          </a:p>
          <a:p>
            <a:pPr marL="628650" lvl="1" indent="-171450">
              <a:buFont typeface="Arial" pitchFamily="34" charset="0"/>
              <a:buChar char="•"/>
            </a:pPr>
            <a:r>
              <a:rPr lang="en-US" baseline="0" dirty="0" smtClean="0"/>
              <a:t>Changes in tone and pace add energy and color</a:t>
            </a:r>
          </a:p>
          <a:p>
            <a:pPr marL="0" lvl="0" indent="0">
              <a:buFont typeface="Arial" pitchFamily="34" charset="0"/>
              <a:buNone/>
            </a:pPr>
            <a:endParaRPr lang="en-US" baseline="0" dirty="0" smtClean="0"/>
          </a:p>
          <a:p>
            <a:pPr marL="0" lvl="0" indent="0">
              <a:buFont typeface="Arial" pitchFamily="34" charset="0"/>
              <a:buNone/>
            </a:pPr>
            <a:r>
              <a:rPr lang="en-US" baseline="0" dirty="0" smtClean="0"/>
              <a:t>Most workplace texts are written in plain style.</a:t>
            </a:r>
          </a:p>
          <a:p>
            <a:pPr marL="0" lvl="0" indent="0">
              <a:buFont typeface="Arial" pitchFamily="34" charset="0"/>
              <a:buNone/>
            </a:pPr>
            <a:endParaRPr lang="en-US" baseline="0" dirty="0" smtClean="0"/>
          </a:p>
          <a:p>
            <a:pPr marL="0" lvl="0" indent="0">
              <a:buFont typeface="Arial" pitchFamily="34" charset="0"/>
              <a:buNone/>
            </a:pPr>
            <a:r>
              <a:rPr lang="en-US" baseline="0" dirty="0" smtClean="0"/>
              <a:t>Goal should always be clear and concrete writing. </a:t>
            </a:r>
          </a:p>
        </p:txBody>
      </p:sp>
      <p:sp>
        <p:nvSpPr>
          <p:cNvPr id="4" name="Slide Number Placeholder 3"/>
          <p:cNvSpPr>
            <a:spLocks noGrp="1"/>
          </p:cNvSpPr>
          <p:nvPr>
            <p:ph type="sldNum" sz="quarter" idx="10"/>
          </p:nvPr>
        </p:nvSpPr>
        <p:spPr/>
        <p:txBody>
          <a:bodyPr/>
          <a:lstStyle/>
          <a:p>
            <a:fld id="{A26D2C84-60D0-4F6E-A2F3-F83081A98116}" type="slidenum">
              <a:rPr lang="en-US" smtClean="0">
                <a:solidFill>
                  <a:prstClr val="black"/>
                </a:solidFill>
                <a:latin typeface="Calibri"/>
              </a:rPr>
              <a:pPr/>
              <a:t>16</a:t>
            </a:fld>
            <a:endParaRPr lang="en-US">
              <a:solidFill>
                <a:prstClr val="black"/>
              </a:solidFill>
              <a:latin typeface="Calibri"/>
            </a:endParaRPr>
          </a:p>
        </p:txBody>
      </p:sp>
    </p:spTree>
    <p:extLst>
      <p:ext uri="{BB962C8B-B14F-4D97-AF65-F5344CB8AC3E}">
        <p14:creationId xmlns:p14="http://schemas.microsoft.com/office/powerpoint/2010/main" val="4312122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several types of technical descriptions, written for various purposes in the technical workplace.</a:t>
            </a:r>
          </a:p>
          <a:p>
            <a:pPr marL="171450" indent="-171450">
              <a:buFont typeface="Arial" pitchFamily="34" charset="0"/>
              <a:buChar char="•"/>
            </a:pPr>
            <a:r>
              <a:rPr lang="en-US" baseline="0" dirty="0" smtClean="0"/>
              <a:t>Technical description</a:t>
            </a:r>
          </a:p>
          <a:p>
            <a:pPr marL="171450" indent="-171450">
              <a:buFont typeface="Arial" pitchFamily="34" charset="0"/>
              <a:buChar char="•"/>
            </a:pPr>
            <a:r>
              <a:rPr lang="en-US" baseline="0" dirty="0" smtClean="0"/>
              <a:t>Patents</a:t>
            </a:r>
          </a:p>
          <a:p>
            <a:pPr marL="171450" indent="-171450">
              <a:buFont typeface="Arial" pitchFamily="34" charset="0"/>
              <a:buChar char="•"/>
            </a:pPr>
            <a:r>
              <a:rPr lang="en-US" baseline="0" dirty="0" smtClean="0"/>
              <a:t>Specifications (specs)</a:t>
            </a:r>
          </a:p>
          <a:p>
            <a:pPr marL="171450" indent="-171450">
              <a:buFont typeface="Arial" pitchFamily="34" charset="0"/>
              <a:buChar char="•"/>
            </a:pPr>
            <a:r>
              <a:rPr lang="en-US" baseline="0" dirty="0" smtClean="0"/>
              <a:t>Field notes</a:t>
            </a:r>
          </a:p>
          <a:p>
            <a:pPr marL="171450" indent="-171450">
              <a:buFont typeface="Arial" pitchFamily="34" charset="0"/>
              <a:buChar char="•"/>
            </a:pPr>
            <a:r>
              <a:rPr lang="en-US" baseline="0" dirty="0" smtClean="0"/>
              <a:t>Observations</a:t>
            </a:r>
          </a:p>
          <a:p>
            <a:pPr marL="171450" indent="-171450">
              <a:buFont typeface="Arial" pitchFamily="34" charset="0"/>
              <a:buChar char="•"/>
            </a:pPr>
            <a:endParaRPr lang="en-US" baseline="0" dirty="0" smtClean="0"/>
          </a:p>
          <a:p>
            <a:pPr marL="0" indent="0">
              <a:buFont typeface="Arial" pitchFamily="34" charset="0"/>
              <a:buNone/>
            </a:pPr>
            <a:r>
              <a:rPr lang="en-US" baseline="0" dirty="0" smtClean="0"/>
              <a:t>Ask the Five-W and How Questions</a:t>
            </a:r>
          </a:p>
          <a:p>
            <a:pPr marL="171450" indent="-171450">
              <a:buFont typeface="Arial" pitchFamily="34" charset="0"/>
              <a:buChar char="•"/>
            </a:pPr>
            <a:r>
              <a:rPr lang="en-US" baseline="0" dirty="0" smtClean="0"/>
              <a:t>Who might need this description?</a:t>
            </a:r>
          </a:p>
          <a:p>
            <a:pPr marL="171450" lvl="0" indent="-171450">
              <a:buFont typeface="Arial" pitchFamily="34" charset="0"/>
              <a:buChar char="•"/>
            </a:pPr>
            <a:r>
              <a:rPr lang="en-US" baseline="0" dirty="0" smtClean="0"/>
              <a:t>Primary, secondary, tertiary, and gatekeeper </a:t>
            </a:r>
          </a:p>
          <a:p>
            <a:pPr marL="171450" lvl="0" indent="-171450">
              <a:buFont typeface="Arial" pitchFamily="34" charset="0"/>
              <a:buChar char="•"/>
            </a:pPr>
            <a:r>
              <a:rPr lang="en-US" baseline="0" dirty="0" smtClean="0"/>
              <a:t>Why is this description needed?</a:t>
            </a:r>
          </a:p>
          <a:p>
            <a:pPr marL="171450" indent="-171450">
              <a:buFont typeface="Arial" pitchFamily="34" charset="0"/>
              <a:buChar char="•"/>
            </a:pPr>
            <a:r>
              <a:rPr lang="en-US" baseline="0" dirty="0" smtClean="0"/>
              <a:t>What details and facts should the description include?</a:t>
            </a:r>
          </a:p>
          <a:p>
            <a:pPr marL="171450" indent="-171450">
              <a:buFont typeface="Arial" pitchFamily="34" charset="0"/>
              <a:buChar char="•"/>
            </a:pPr>
            <a:r>
              <a:rPr lang="en-US" baseline="0" dirty="0" smtClean="0"/>
              <a:t>Where will the description be used?</a:t>
            </a:r>
          </a:p>
          <a:p>
            <a:pPr marL="171450" indent="-171450">
              <a:buFont typeface="Arial" pitchFamily="34" charset="0"/>
              <a:buChar char="•"/>
            </a:pPr>
            <a:r>
              <a:rPr lang="en-US" baseline="0" dirty="0" smtClean="0"/>
              <a:t>How will this description be used?</a:t>
            </a:r>
            <a:endParaRPr lang="en-US" dirty="0" smtClean="0"/>
          </a:p>
          <a:p>
            <a:endParaRPr lang="en-US" dirty="0" smtClean="0"/>
          </a:p>
          <a:p>
            <a:r>
              <a:rPr lang="en-US" dirty="0" smtClean="0"/>
              <a:t>Define the subject</a:t>
            </a:r>
            <a:r>
              <a:rPr lang="en-US" baseline="0" dirty="0" smtClean="0"/>
              <a:t> – what it is, what its features are, boundaries.</a:t>
            </a:r>
          </a:p>
          <a:p>
            <a:r>
              <a:rPr lang="en-US" baseline="0" dirty="0" smtClean="0"/>
              <a:t>Define the purpose – what should your description achieve?</a:t>
            </a:r>
          </a:p>
          <a:p>
            <a:r>
              <a:rPr lang="en-US" baseline="0" dirty="0" smtClean="0"/>
              <a:t>Define the readers – primary, secondary, tertiary, and gatekeeper readers.</a:t>
            </a:r>
          </a:p>
          <a:p>
            <a:r>
              <a:rPr lang="en-US" baseline="0" dirty="0" smtClean="0"/>
              <a:t>Define the context of use – what economic, ethical, and political factors will influence your readers?</a:t>
            </a:r>
            <a:endParaRPr lang="en-US" dirty="0"/>
          </a:p>
        </p:txBody>
      </p:sp>
      <p:sp>
        <p:nvSpPr>
          <p:cNvPr id="4" name="Slide Number Placeholder 3"/>
          <p:cNvSpPr>
            <a:spLocks noGrp="1"/>
          </p:cNvSpPr>
          <p:nvPr>
            <p:ph type="sldNum" sz="quarter" idx="10"/>
          </p:nvPr>
        </p:nvSpPr>
        <p:spPr/>
        <p:txBody>
          <a:bodyPr/>
          <a:lstStyle/>
          <a:p>
            <a:fld id="{A26D2C84-60D0-4F6E-A2F3-F83081A98116}" type="slidenum">
              <a:rPr lang="en-US" smtClean="0">
                <a:solidFill>
                  <a:prstClr val="black"/>
                </a:solidFill>
                <a:latin typeface="Calibri"/>
              </a:rPr>
              <a:pPr/>
              <a:t>17</a:t>
            </a:fld>
            <a:endParaRPr lang="en-US">
              <a:solidFill>
                <a:prstClr val="black"/>
              </a:solidFill>
              <a:latin typeface="Calibri"/>
            </a:endParaRPr>
          </a:p>
        </p:txBody>
      </p:sp>
    </p:spTree>
    <p:extLst>
      <p:ext uri="{BB962C8B-B14F-4D97-AF65-F5344CB8AC3E}">
        <p14:creationId xmlns:p14="http://schemas.microsoft.com/office/powerpoint/2010/main" val="11261089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a:t>
            </a:r>
            <a:r>
              <a:rPr lang="en-US" baseline="0" dirty="0" smtClean="0"/>
              <a:t> background research</a:t>
            </a:r>
          </a:p>
          <a:p>
            <a:pPr marL="171450" indent="-171450">
              <a:buFont typeface="Arial" pitchFamily="34" charset="0"/>
              <a:buChar char="•"/>
            </a:pPr>
            <a:r>
              <a:rPr lang="en-US" baseline="0" dirty="0" smtClean="0"/>
              <a:t>Know as much as possible about your subject before making direct observations. Use the internet and print sources.</a:t>
            </a:r>
          </a:p>
          <a:p>
            <a:r>
              <a:rPr lang="en-US" baseline="0" dirty="0" smtClean="0"/>
              <a:t>Use your senses</a:t>
            </a:r>
          </a:p>
          <a:p>
            <a:pPr marL="171450" indent="-171450">
              <a:buFont typeface="Arial" pitchFamily="34" charset="0"/>
              <a:buChar char="•"/>
            </a:pPr>
            <a:r>
              <a:rPr lang="en-US" baseline="0" dirty="0" smtClean="0"/>
              <a:t>Take notes with sensory details including colors and textures.</a:t>
            </a:r>
          </a:p>
          <a:p>
            <a:r>
              <a:rPr lang="en-US" baseline="0" dirty="0" smtClean="0"/>
              <a:t>Take measurements</a:t>
            </a:r>
          </a:p>
          <a:p>
            <a:pPr marL="171450" indent="-171450">
              <a:buFont typeface="Arial" pitchFamily="34" charset="0"/>
              <a:buChar char="•"/>
            </a:pPr>
            <a:r>
              <a:rPr lang="en-US" baseline="0" dirty="0" smtClean="0"/>
              <a:t>Take exact measurement for height, width, depth, weight, etc.</a:t>
            </a:r>
          </a:p>
          <a:p>
            <a:r>
              <a:rPr lang="en-US" baseline="0" dirty="0" smtClean="0"/>
              <a:t>Describe motion and change</a:t>
            </a:r>
          </a:p>
          <a:p>
            <a:pPr marL="171450" indent="-171450">
              <a:buFont typeface="Arial" pitchFamily="34" charset="0"/>
              <a:buChar char="•"/>
            </a:pPr>
            <a:r>
              <a:rPr lang="en-US" baseline="0" dirty="0" smtClean="0"/>
              <a:t>Pay attention to subject’s movements and patterns, changes or transformations.</a:t>
            </a:r>
          </a:p>
          <a:p>
            <a:r>
              <a:rPr lang="en-US" baseline="0" dirty="0" smtClean="0"/>
              <a:t>Describe the context</a:t>
            </a:r>
          </a:p>
          <a:p>
            <a:pPr marL="171450" indent="-171450">
              <a:buFont typeface="Arial" pitchFamily="34" charset="0"/>
              <a:buChar char="•"/>
            </a:pPr>
            <a:r>
              <a:rPr lang="en-US" baseline="0" dirty="0" smtClean="0"/>
              <a:t>Take notes about surroundings of subject and subject’s interaction with things and people.</a:t>
            </a:r>
          </a:p>
          <a:p>
            <a:r>
              <a:rPr lang="en-US" baseline="0" dirty="0" smtClean="0"/>
              <a:t>Create or locate graphics</a:t>
            </a:r>
          </a:p>
          <a:p>
            <a:pPr marL="171450" indent="-171450">
              <a:buFont typeface="Arial" pitchFamily="34" charset="0"/>
              <a:buChar char="•"/>
            </a:pPr>
            <a:r>
              <a:rPr lang="en-US" baseline="0" dirty="0" smtClean="0"/>
              <a:t>Collect graphics that illustrate subject. Draw or take pictures of subject.</a:t>
            </a:r>
          </a:p>
          <a:p>
            <a:r>
              <a:rPr lang="en-US" baseline="0" dirty="0" smtClean="0"/>
              <a:t>Ask subject matter experts</a:t>
            </a:r>
          </a:p>
          <a:p>
            <a:pPr marL="171450" indent="-171450">
              <a:buFont typeface="Arial" pitchFamily="34" charset="0"/>
              <a:buChar char="•"/>
            </a:pPr>
            <a:r>
              <a:rPr lang="en-US" baseline="0" dirty="0" smtClean="0"/>
              <a:t>SMEs can answer questions and fill in gaps in understanding.</a:t>
            </a:r>
            <a:endParaRPr lang="en-US" dirty="0"/>
          </a:p>
        </p:txBody>
      </p:sp>
      <p:sp>
        <p:nvSpPr>
          <p:cNvPr id="4" name="Slide Number Placeholder 3"/>
          <p:cNvSpPr>
            <a:spLocks noGrp="1"/>
          </p:cNvSpPr>
          <p:nvPr>
            <p:ph type="sldNum" sz="quarter" idx="10"/>
          </p:nvPr>
        </p:nvSpPr>
        <p:spPr/>
        <p:txBody>
          <a:bodyPr/>
          <a:lstStyle/>
          <a:p>
            <a:fld id="{A26D2C84-60D0-4F6E-A2F3-F83081A98116}" type="slidenum">
              <a:rPr lang="en-US" smtClean="0">
                <a:solidFill>
                  <a:prstClr val="black"/>
                </a:solidFill>
                <a:latin typeface="Calibri"/>
              </a:rPr>
              <a:pPr/>
              <a:t>20</a:t>
            </a:fld>
            <a:endParaRPr lang="en-US">
              <a:solidFill>
                <a:prstClr val="black"/>
              </a:solidFill>
              <a:latin typeface="Calibri"/>
            </a:endParaRPr>
          </a:p>
        </p:txBody>
      </p:sp>
    </p:spTree>
    <p:extLst>
      <p:ext uri="{BB962C8B-B14F-4D97-AF65-F5344CB8AC3E}">
        <p14:creationId xmlns:p14="http://schemas.microsoft.com/office/powerpoint/2010/main" val="11261089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Partition by features</a:t>
            </a:r>
          </a:p>
          <a:p>
            <a:pPr marL="171450" indent="-171450">
              <a:buFont typeface="Arial" pitchFamily="34" charset="0"/>
              <a:buChar char="•"/>
            </a:pPr>
            <a:r>
              <a:rPr lang="en-US" dirty="0" smtClean="0"/>
              <a:t>Describe parts or features of subject.</a:t>
            </a:r>
          </a:p>
          <a:p>
            <a:pPr marL="0" indent="0">
              <a:buFont typeface="Arial" pitchFamily="34" charset="0"/>
              <a:buNone/>
            </a:pPr>
            <a:r>
              <a:rPr lang="en-US" dirty="0" smtClean="0"/>
              <a:t>Partition by functions</a:t>
            </a:r>
          </a:p>
          <a:p>
            <a:pPr marL="171450" indent="-171450">
              <a:buFont typeface="Arial" pitchFamily="34" charset="0"/>
              <a:buChar char="•"/>
            </a:pPr>
            <a:r>
              <a:rPr lang="en-US" dirty="0" smtClean="0"/>
              <a:t>Note how your subject’s different parts function.</a:t>
            </a:r>
          </a:p>
          <a:p>
            <a:pPr marL="0" indent="0">
              <a:buFont typeface="Arial" pitchFamily="34" charset="0"/>
              <a:buNone/>
            </a:pPr>
            <a:r>
              <a:rPr lang="en-US" dirty="0" smtClean="0"/>
              <a:t>Partition by stages of a process</a:t>
            </a:r>
          </a:p>
          <a:p>
            <a:pPr marL="171450" indent="-171450">
              <a:buFont typeface="Arial" pitchFamily="34" charset="0"/>
              <a:buChar char="•"/>
            </a:pPr>
            <a:r>
              <a:rPr lang="en-US" dirty="0" smtClean="0"/>
              <a:t>Partition</a:t>
            </a:r>
            <a:r>
              <a:rPr lang="en-US" baseline="0" dirty="0" smtClean="0"/>
              <a:t> chronologically showing how your subject is assembled or how it works.</a:t>
            </a:r>
            <a:endParaRPr lang="en-US" dirty="0" smtClean="0"/>
          </a:p>
          <a:p>
            <a:endParaRPr lang="en-US" dirty="0"/>
          </a:p>
        </p:txBody>
      </p:sp>
      <p:sp>
        <p:nvSpPr>
          <p:cNvPr id="4" name="Slide Number Placeholder 3"/>
          <p:cNvSpPr>
            <a:spLocks noGrp="1"/>
          </p:cNvSpPr>
          <p:nvPr>
            <p:ph type="sldNum" sz="quarter" idx="10"/>
          </p:nvPr>
        </p:nvSpPr>
        <p:spPr/>
        <p:txBody>
          <a:bodyPr/>
          <a:lstStyle/>
          <a:p>
            <a:fld id="{A26D2C84-60D0-4F6E-A2F3-F83081A98116}" type="slidenum">
              <a:rPr lang="en-US" smtClean="0">
                <a:solidFill>
                  <a:prstClr val="black"/>
                </a:solidFill>
                <a:latin typeface="Calibri"/>
              </a:rPr>
              <a:pPr/>
              <a:t>21</a:t>
            </a:fld>
            <a:endParaRPr lang="en-US">
              <a:solidFill>
                <a:prstClr val="black"/>
              </a:solidFill>
              <a:latin typeface="Calibri"/>
            </a:endParaRPr>
          </a:p>
        </p:txBody>
      </p:sp>
    </p:spTree>
    <p:extLst>
      <p:ext uri="{BB962C8B-B14F-4D97-AF65-F5344CB8AC3E}">
        <p14:creationId xmlns:p14="http://schemas.microsoft.com/office/powerpoint/2010/main" val="11261089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6D2C84-60D0-4F6E-A2F3-F83081A98116}" type="slidenum">
              <a:rPr lang="en-US" smtClean="0">
                <a:solidFill>
                  <a:prstClr val="black"/>
                </a:solidFill>
                <a:latin typeface="Calibri"/>
              </a:rPr>
              <a:pPr/>
              <a:t>22</a:t>
            </a:fld>
            <a:endParaRPr lang="en-US">
              <a:solidFill>
                <a:prstClr val="black"/>
              </a:solidFill>
              <a:latin typeface="Calibri"/>
            </a:endParaRPr>
          </a:p>
        </p:txBody>
      </p:sp>
    </p:spTree>
    <p:extLst>
      <p:ext uri="{BB962C8B-B14F-4D97-AF65-F5344CB8AC3E}">
        <p14:creationId xmlns:p14="http://schemas.microsoft.com/office/powerpoint/2010/main" val="1126108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AFEFD1-E457-455C-A57A-98EB5B80C6AC}" type="slidenum">
              <a:rPr lang="en-US"/>
              <a:pPr/>
              <a:t>3</a:t>
            </a:fld>
            <a:endParaRPr lang="en-US"/>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r>
              <a:rPr lang="en-US" b="1"/>
              <a:t>Key Concept:  </a:t>
            </a:r>
            <a:r>
              <a:rPr lang="en-US"/>
              <a:t>What is the </a:t>
            </a:r>
            <a:r>
              <a:rPr lang="en-US" b="1"/>
              <a:t>“rhetorical situation”</a:t>
            </a:r>
            <a:r>
              <a:rPr lang="en-US"/>
              <a:t>?  It is the position of your writing in relation to various elements that affect the content and comprehension of your words--the identity of the writer, the purpose, the audience, the topic, and the context for writing.  Each of these factors plays an important role in the writing process, and it is important to think about these in the planning stages of any writing project.  </a:t>
            </a:r>
          </a:p>
          <a:p>
            <a:endParaRPr lang="en-US"/>
          </a:p>
          <a:p>
            <a:r>
              <a:rPr lang="en-US" b="1"/>
              <a:t>Rationale:</a:t>
            </a:r>
            <a:r>
              <a:rPr lang="en-US"/>
              <a:t>  While students may be aware of each of these factors, it is important to consider the relationship of these factors in the production of a written document. The following slides will serve as a guide to discussing each of these important factors and their relationship to each other.</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a:t>
            </a:r>
            <a:r>
              <a:rPr lang="en-US" baseline="0" dirty="0" smtClean="0"/>
              <a:t> a specific and precise title – title should clearly identify the purpose of the document.</a:t>
            </a:r>
          </a:p>
          <a:p>
            <a:r>
              <a:rPr lang="en-US" baseline="0" dirty="0" smtClean="0"/>
              <a:t>Include an introduction with an overall description – set a framework or context by including some or all of the following features:</a:t>
            </a:r>
          </a:p>
          <a:p>
            <a:pPr marL="171450" indent="-171450">
              <a:buFont typeface="Arial" pitchFamily="34" charset="0"/>
              <a:buChar char="•"/>
            </a:pPr>
            <a:r>
              <a:rPr lang="en-US" baseline="0" dirty="0" smtClean="0"/>
              <a:t>Definition of subject</a:t>
            </a:r>
          </a:p>
          <a:p>
            <a:pPr marL="171450" indent="-171450">
              <a:buFont typeface="Arial" pitchFamily="34" charset="0"/>
              <a:buChar char="•"/>
            </a:pPr>
            <a:r>
              <a:rPr lang="en-US" baseline="0" dirty="0" smtClean="0"/>
              <a:t>Purpose statement</a:t>
            </a:r>
          </a:p>
          <a:p>
            <a:pPr marL="171450" indent="-171450">
              <a:buFont typeface="Arial" pitchFamily="34" charset="0"/>
              <a:buChar char="•"/>
            </a:pPr>
            <a:r>
              <a:rPr lang="en-US" baseline="0" dirty="0" smtClean="0"/>
              <a:t>Main point</a:t>
            </a:r>
          </a:p>
          <a:p>
            <a:pPr marL="171450" indent="-171450">
              <a:buFont typeface="Arial" pitchFamily="34" charset="0"/>
              <a:buChar char="•"/>
            </a:pPr>
            <a:r>
              <a:rPr lang="en-US" baseline="0" dirty="0" smtClean="0"/>
              <a:t>Importance of subject</a:t>
            </a:r>
          </a:p>
          <a:p>
            <a:pPr marL="171450" indent="-171450">
              <a:buFont typeface="Arial" pitchFamily="34" charset="0"/>
              <a:buChar char="•"/>
            </a:pPr>
            <a:r>
              <a:rPr lang="en-US" baseline="0" dirty="0" smtClean="0"/>
              <a:t>Overall description of subject</a:t>
            </a:r>
          </a:p>
          <a:p>
            <a:pPr marL="171450" indent="-171450">
              <a:buFont typeface="Arial" pitchFamily="34" charset="0"/>
              <a:buChar char="•"/>
            </a:pPr>
            <a:r>
              <a:rPr lang="en-US" baseline="0" dirty="0" smtClean="0"/>
              <a:t>List of major features, functions, or stages</a:t>
            </a:r>
          </a:p>
          <a:p>
            <a:pPr marL="0" indent="0">
              <a:buFont typeface="Arial" pitchFamily="34" charset="0"/>
              <a:buNone/>
            </a:pPr>
            <a:r>
              <a:rPr lang="en-US" baseline="0" dirty="0" smtClean="0"/>
              <a:t>Include a description by features, functions, or stages – address each major part, identify and describe minor parts.</a:t>
            </a:r>
          </a:p>
          <a:p>
            <a:pPr marL="0" indent="0">
              <a:buFont typeface="Arial" pitchFamily="34" charset="0"/>
              <a:buNone/>
            </a:pPr>
            <a:r>
              <a:rPr lang="en-US" baseline="0" dirty="0" smtClean="0"/>
              <a:t>Include a description by senses (five senses,) similes (“A is like B”,) analogies (“A is to B as C is to D”,) and metaphors (saying “A is B”)</a:t>
            </a:r>
          </a:p>
          <a:p>
            <a:pPr marL="0" indent="0">
              <a:buFont typeface="Arial" pitchFamily="34" charset="0"/>
              <a:buNone/>
            </a:pPr>
            <a:r>
              <a:rPr lang="en-US" baseline="0" dirty="0" smtClean="0"/>
              <a:t>Conclusion should be short and concise </a:t>
            </a:r>
            <a:endParaRPr lang="en-US" dirty="0" smtClean="0"/>
          </a:p>
          <a:p>
            <a:endParaRPr lang="en-US" dirty="0"/>
          </a:p>
        </p:txBody>
      </p:sp>
      <p:sp>
        <p:nvSpPr>
          <p:cNvPr id="4" name="Slide Number Placeholder 3"/>
          <p:cNvSpPr>
            <a:spLocks noGrp="1"/>
          </p:cNvSpPr>
          <p:nvPr>
            <p:ph type="sldNum" sz="quarter" idx="10"/>
          </p:nvPr>
        </p:nvSpPr>
        <p:spPr/>
        <p:txBody>
          <a:bodyPr/>
          <a:lstStyle/>
          <a:p>
            <a:fld id="{A26D2C84-60D0-4F6E-A2F3-F83081A98116}" type="slidenum">
              <a:rPr lang="en-US" smtClean="0">
                <a:solidFill>
                  <a:prstClr val="black"/>
                </a:solidFill>
                <a:latin typeface="Calibri"/>
              </a:rPr>
              <a:pPr/>
              <a:t>23</a:t>
            </a:fld>
            <a:endParaRPr lang="en-US">
              <a:solidFill>
                <a:prstClr val="black"/>
              </a:solidFill>
              <a:latin typeface="Calibri"/>
            </a:endParaRPr>
          </a:p>
        </p:txBody>
      </p:sp>
    </p:spTree>
    <p:extLst>
      <p:ext uri="{BB962C8B-B14F-4D97-AF65-F5344CB8AC3E}">
        <p14:creationId xmlns:p14="http://schemas.microsoft.com/office/powerpoint/2010/main" val="11261089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Resolution</a:t>
            </a:r>
          </a:p>
          <a:p>
            <a:pPr marL="171450" indent="-171450">
              <a:buFont typeface="Arial" pitchFamily="34" charset="0"/>
              <a:buChar char="•"/>
            </a:pPr>
            <a:r>
              <a:rPr lang="en-US" dirty="0" smtClean="0"/>
              <a:t>Digital cameras</a:t>
            </a:r>
            <a:r>
              <a:rPr lang="en-US" baseline="0" dirty="0" smtClean="0"/>
              <a:t> allow you to set resolution. Smaller is better for quick downloads. Larger is better for printing. .jpeg or .</a:t>
            </a:r>
            <a:r>
              <a:rPr lang="en-US" baseline="0" dirty="0" err="1" smtClean="0"/>
              <a:t>png</a:t>
            </a:r>
            <a:r>
              <a:rPr lang="en-US" baseline="0" dirty="0" smtClean="0"/>
              <a:t> format are usually best for online. .tiff files are best for printing.</a:t>
            </a:r>
            <a:endParaRPr lang="en-US" dirty="0" smtClean="0"/>
          </a:p>
          <a:p>
            <a:r>
              <a:rPr lang="en-US" dirty="0" smtClean="0"/>
              <a:t>ISO sensitivity</a:t>
            </a:r>
          </a:p>
          <a:p>
            <a:pPr marL="171450" indent="-171450">
              <a:buFont typeface="Arial" pitchFamily="34" charset="0"/>
              <a:buChar char="•"/>
            </a:pPr>
            <a:r>
              <a:rPr lang="en-US" dirty="0" smtClean="0"/>
              <a:t>ISO is the amount of light the camera picks up.</a:t>
            </a:r>
          </a:p>
          <a:p>
            <a:r>
              <a:rPr lang="en-US" dirty="0" smtClean="0"/>
              <a:t>Shutter speed</a:t>
            </a:r>
          </a:p>
          <a:p>
            <a:pPr marL="171450" indent="-171450">
              <a:buFont typeface="Arial" pitchFamily="34" charset="0"/>
              <a:buChar char="•"/>
            </a:pPr>
            <a:r>
              <a:rPr lang="en-US" dirty="0" smtClean="0"/>
              <a:t>Shutter speed</a:t>
            </a:r>
            <a:r>
              <a:rPr lang="en-US" baseline="0" dirty="0" smtClean="0"/>
              <a:t> determines how much light is allowed into the camera when you push the button.</a:t>
            </a:r>
            <a:endParaRPr lang="en-US" dirty="0" smtClean="0"/>
          </a:p>
          <a:p>
            <a:r>
              <a:rPr lang="en-US" dirty="0" smtClean="0"/>
              <a:t>Cropping </a:t>
            </a:r>
          </a:p>
          <a:p>
            <a:pPr marL="171450" indent="-171450">
              <a:buFont typeface="Arial" pitchFamily="34" charset="0"/>
              <a:buChar char="•"/>
            </a:pPr>
            <a:r>
              <a:rPr lang="en-US" dirty="0" smtClean="0"/>
              <a:t>Cropping removes things you don’t want from a</a:t>
            </a:r>
            <a:r>
              <a:rPr lang="en-US" baseline="0" dirty="0" smtClean="0"/>
              <a:t> photo.</a:t>
            </a:r>
            <a:endParaRPr lang="en-US" dirty="0" smtClean="0"/>
          </a:p>
          <a:p>
            <a:endParaRPr lang="en-US" dirty="0"/>
          </a:p>
        </p:txBody>
      </p:sp>
      <p:sp>
        <p:nvSpPr>
          <p:cNvPr id="4" name="Slide Number Placeholder 3"/>
          <p:cNvSpPr>
            <a:spLocks noGrp="1"/>
          </p:cNvSpPr>
          <p:nvPr>
            <p:ph type="sldNum" sz="quarter" idx="10"/>
          </p:nvPr>
        </p:nvSpPr>
        <p:spPr/>
        <p:txBody>
          <a:bodyPr/>
          <a:lstStyle/>
          <a:p>
            <a:fld id="{A26D2C84-60D0-4F6E-A2F3-F83081A98116}" type="slidenum">
              <a:rPr lang="en-US" smtClean="0">
                <a:solidFill>
                  <a:prstClr val="black"/>
                </a:solidFill>
                <a:latin typeface="Calibri"/>
              </a:rPr>
              <a:pPr/>
              <a:t>24</a:t>
            </a:fld>
            <a:endParaRPr lang="en-US">
              <a:solidFill>
                <a:prstClr val="black"/>
              </a:solidFill>
              <a:latin typeface="Calibri"/>
            </a:endParaRPr>
          </a:p>
        </p:txBody>
      </p:sp>
    </p:spTree>
    <p:extLst>
      <p:ext uri="{BB962C8B-B14F-4D97-AF65-F5344CB8AC3E}">
        <p14:creationId xmlns:p14="http://schemas.microsoft.com/office/powerpoint/2010/main" val="11261089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Plain, simple style</a:t>
            </a:r>
          </a:p>
          <a:p>
            <a:pPr marL="171450" indent="-171450">
              <a:buFont typeface="Arial" pitchFamily="34" charset="0"/>
              <a:buChar char="•"/>
            </a:pPr>
            <a:r>
              <a:rPr lang="en-US" dirty="0" smtClean="0"/>
              <a:t>Use simple words and limit jargon</a:t>
            </a:r>
          </a:p>
          <a:p>
            <a:pPr marL="171450" indent="-171450">
              <a:buFont typeface="Arial" pitchFamily="34" charset="0"/>
              <a:buChar char="•"/>
            </a:pPr>
            <a:r>
              <a:rPr lang="en-US" dirty="0" smtClean="0"/>
              <a:t>Focus on need-to-know details</a:t>
            </a:r>
          </a:p>
          <a:p>
            <a:pPr marL="171450" indent="-171450">
              <a:buFont typeface="Arial" pitchFamily="34" charset="0"/>
              <a:buChar char="•"/>
            </a:pPr>
            <a:r>
              <a:rPr lang="en-US" dirty="0" smtClean="0"/>
              <a:t>Keep sentences short</a:t>
            </a:r>
          </a:p>
          <a:p>
            <a:pPr marL="171450" indent="-171450">
              <a:buFont typeface="Arial" pitchFamily="34" charset="0"/>
              <a:buChar char="•"/>
            </a:pPr>
            <a:r>
              <a:rPr lang="en-US" dirty="0" smtClean="0"/>
              <a:t>Remove subjective qualifiers</a:t>
            </a:r>
          </a:p>
          <a:p>
            <a:pPr marL="171450" indent="-171450">
              <a:buFont typeface="Arial" pitchFamily="34" charset="0"/>
              <a:buChar char="•"/>
            </a:pPr>
            <a:r>
              <a:rPr lang="en-US" dirty="0" smtClean="0"/>
              <a:t>Use senses to add detail</a:t>
            </a:r>
          </a:p>
          <a:p>
            <a:r>
              <a:rPr lang="en-US" dirty="0" smtClean="0"/>
              <a:t>Page layout that fits</a:t>
            </a:r>
          </a:p>
          <a:p>
            <a:pPr marL="171450" indent="-171450">
              <a:buFont typeface="Arial" pitchFamily="34" charset="0"/>
              <a:buChar char="•"/>
            </a:pPr>
            <a:r>
              <a:rPr lang="en-US" dirty="0" smtClean="0"/>
              <a:t>Use two or three-column</a:t>
            </a:r>
            <a:r>
              <a:rPr lang="en-US" baseline="0" dirty="0" smtClean="0"/>
              <a:t> format to leave room for images.</a:t>
            </a:r>
          </a:p>
          <a:p>
            <a:pPr marL="171450" indent="-171450">
              <a:buFont typeface="Arial" pitchFamily="34" charset="0"/>
              <a:buChar char="•"/>
            </a:pPr>
            <a:r>
              <a:rPr lang="en-US" baseline="0" dirty="0" smtClean="0"/>
              <a:t>List any minor parts in bulleted lists.</a:t>
            </a:r>
          </a:p>
          <a:p>
            <a:pPr marL="171450" indent="-171450">
              <a:buFont typeface="Arial" pitchFamily="34" charset="0"/>
              <a:buChar char="•"/>
            </a:pPr>
            <a:r>
              <a:rPr lang="en-US" baseline="0" dirty="0" smtClean="0"/>
              <a:t>Add a sidebar that draws attention to an important part or feature.</a:t>
            </a:r>
          </a:p>
          <a:p>
            <a:pPr marL="171450" indent="-171450">
              <a:buFont typeface="Arial" pitchFamily="34" charset="0"/>
              <a:buChar char="•"/>
            </a:pPr>
            <a:r>
              <a:rPr lang="en-US" baseline="0" dirty="0" smtClean="0"/>
              <a:t>Use headings to clarify organization.</a:t>
            </a:r>
          </a:p>
          <a:p>
            <a:pPr marL="171450" indent="-171450">
              <a:buFont typeface="Arial" pitchFamily="34" charset="0"/>
              <a:buChar char="•"/>
            </a:pPr>
            <a:r>
              <a:rPr lang="en-US" baseline="0" dirty="0" smtClean="0"/>
              <a:t>Put measurements in a table.</a:t>
            </a:r>
            <a:endParaRPr lang="en-US" dirty="0" smtClean="0"/>
          </a:p>
          <a:p>
            <a:r>
              <a:rPr lang="en-US" dirty="0" smtClean="0"/>
              <a:t>Graphics that illustrate</a:t>
            </a:r>
            <a:r>
              <a:rPr lang="en-US" baseline="0" dirty="0" smtClean="0"/>
              <a:t> – pictures, illustrations, and diagrams help readers visualize your subject and its parts.</a:t>
            </a:r>
            <a:endParaRPr lang="en-US" dirty="0" smtClean="0"/>
          </a:p>
          <a:p>
            <a:pPr marL="171450" indent="-171450">
              <a:buFont typeface="Arial" pitchFamily="34" charset="0"/>
              <a:buChar char="•"/>
            </a:pPr>
            <a:r>
              <a:rPr lang="en-US" dirty="0" smtClean="0"/>
              <a:t>Use a title and figure</a:t>
            </a:r>
            <a:r>
              <a:rPr lang="en-US" baseline="0" dirty="0" smtClean="0"/>
              <a:t> number with each graphic.</a:t>
            </a:r>
          </a:p>
          <a:p>
            <a:pPr marL="171450" indent="-171450">
              <a:buFont typeface="Arial" pitchFamily="34" charset="0"/>
              <a:buChar char="•"/>
            </a:pPr>
            <a:r>
              <a:rPr lang="en-US" baseline="0" dirty="0" smtClean="0"/>
              <a:t>Refer to the graphic by number in the written text.</a:t>
            </a:r>
          </a:p>
          <a:p>
            <a:pPr marL="171450" indent="-171450">
              <a:buFont typeface="Arial" pitchFamily="34" charset="0"/>
              <a:buChar char="•"/>
            </a:pPr>
            <a:r>
              <a:rPr lang="en-US" baseline="0" dirty="0" smtClean="0"/>
              <a:t>Include captions that explain what the graphic shows.</a:t>
            </a:r>
          </a:p>
          <a:p>
            <a:pPr marL="171450" indent="-171450">
              <a:buFont typeface="Arial" pitchFamily="34" charset="0"/>
              <a:buChar char="•"/>
            </a:pPr>
            <a:r>
              <a:rPr lang="en-US" baseline="0" dirty="0" smtClean="0"/>
              <a:t>Label specific features in the graphic.</a:t>
            </a:r>
          </a:p>
          <a:p>
            <a:pPr marL="171450" indent="-171450">
              <a:buFont typeface="Arial" pitchFamily="34" charset="0"/>
              <a:buChar char="•"/>
            </a:pPr>
            <a:r>
              <a:rPr lang="en-US" baseline="0" dirty="0" smtClean="0"/>
              <a:t>Place the graphic on the page where it is referenced or soon afterward.</a:t>
            </a:r>
            <a:endParaRPr lang="en-US" dirty="0"/>
          </a:p>
        </p:txBody>
      </p:sp>
      <p:sp>
        <p:nvSpPr>
          <p:cNvPr id="4" name="Slide Number Placeholder 3"/>
          <p:cNvSpPr>
            <a:spLocks noGrp="1"/>
          </p:cNvSpPr>
          <p:nvPr>
            <p:ph type="sldNum" sz="quarter" idx="10"/>
          </p:nvPr>
        </p:nvSpPr>
        <p:spPr/>
        <p:txBody>
          <a:bodyPr/>
          <a:lstStyle/>
          <a:p>
            <a:fld id="{A26D2C84-60D0-4F6E-A2F3-F83081A98116}" type="slidenum">
              <a:rPr lang="en-US" smtClean="0">
                <a:solidFill>
                  <a:prstClr val="black"/>
                </a:solidFill>
                <a:latin typeface="Calibri"/>
              </a:rPr>
              <a:pPr/>
              <a:t>26</a:t>
            </a:fld>
            <a:endParaRPr lang="en-US">
              <a:solidFill>
                <a:prstClr val="black"/>
              </a:solidFill>
              <a:latin typeface="Calibri"/>
            </a:endParaRPr>
          </a:p>
        </p:txBody>
      </p:sp>
    </p:spTree>
    <p:extLst>
      <p:ext uri="{BB962C8B-B14F-4D97-AF65-F5344CB8AC3E}">
        <p14:creationId xmlns:p14="http://schemas.microsoft.com/office/powerpoint/2010/main" val="1126108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2025B8-C5B6-4F4C-83CE-40CC2B2227BD}" type="slidenum">
              <a:rPr lang="en-US"/>
              <a:pPr/>
              <a:t>4</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r>
              <a:rPr lang="en-US" b="1"/>
              <a:t>Key Concept:</a:t>
            </a:r>
            <a:r>
              <a:rPr lang="en-US"/>
              <a:t>  Students tend to see writing as an egocentric activity--the expression of personal opinions, experiences, and emotions.  Certainly, the </a:t>
            </a:r>
            <a:r>
              <a:rPr lang="en-US" b="1"/>
              <a:t>writer</a:t>
            </a:r>
            <a:r>
              <a:rPr lang="en-US"/>
              <a:t> has the most important role in the rhetorical situation because the writer is the one who makes decisions about what goes into his or her paper.  However, there are many things about an individual that affect the </a:t>
            </a:r>
            <a:r>
              <a:rPr lang="en-US" i="1"/>
              <a:t>way </a:t>
            </a:r>
            <a:r>
              <a:rPr lang="en-US"/>
              <a:t>he or she writes about different subjects.  Personal characteristics and interests play a major role in the writer’s choice of topics, position in an argument, and the style selected for communicating with an audience.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BD5029-8CC5-4CCB-BB21-B5C9878E59A2}" type="slidenum">
              <a:rPr lang="en-US"/>
              <a:pPr/>
              <a:t>5</a:t>
            </a:fld>
            <a:endParaRPr lang="en-US"/>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r>
              <a:rPr lang="en-US" b="1" dirty="0"/>
              <a:t>Rationale:  </a:t>
            </a:r>
            <a:r>
              <a:rPr lang="en-US" dirty="0"/>
              <a:t>This slide offers a sampling of eight different characteristics about a </a:t>
            </a:r>
            <a:r>
              <a:rPr lang="en-US" b="1" dirty="0"/>
              <a:t>writer</a:t>
            </a:r>
            <a:r>
              <a:rPr lang="en-US" dirty="0"/>
              <a:t> that can affect his or her approach to writing (this slide will require a mouse click for each factor). There are, of course, many more factors, and the facilitator may choose to have the class brainstorm a variety of personal factors that affect writing situations.  </a:t>
            </a:r>
          </a:p>
          <a:p>
            <a:endParaRPr lang="en-US" dirty="0"/>
          </a:p>
          <a:p>
            <a:r>
              <a:rPr lang="en-US" b="1" dirty="0"/>
              <a:t>Examples: </a:t>
            </a:r>
            <a:r>
              <a:rPr lang="en-US" dirty="0"/>
              <a:t>To illustrate how these factors play a role in writing, the facilitator may choose to discuss some of the following examples:</a:t>
            </a:r>
          </a:p>
          <a:p>
            <a:r>
              <a:rPr lang="en-US" dirty="0"/>
              <a:t>Age--Age can play a huge role in how a writer thinks about a topic.  Consider how a seventy-year-old would write about the subject of retirement benefits as opposed to an eighteen-year-old.  </a:t>
            </a:r>
          </a:p>
          <a:p>
            <a:r>
              <a:rPr lang="en-US" dirty="0"/>
              <a:t>Experiences--How would someone who fought in the Vietnam War write about guerilla warfare differently than someone who has never fought in a war?</a:t>
            </a:r>
          </a:p>
          <a:p>
            <a:r>
              <a:rPr lang="en-US" dirty="0"/>
              <a:t>Gender--How might a woman write about the subject of abortion differently than a man might choose to write about it?</a:t>
            </a:r>
          </a:p>
          <a:p>
            <a:endParaRPr lang="en-US" dirty="0"/>
          </a:p>
          <a:p>
            <a:r>
              <a:rPr lang="en-US" b="1" dirty="0"/>
              <a:t>Activity:  </a:t>
            </a:r>
            <a:r>
              <a:rPr lang="en-US" dirty="0"/>
              <a:t>The facilitator may also choose to have the class participate and offer examples about the role of personal factors in hypothetical writing situations—an editorial letter about gun control, an article about home schooling, or an argument about drunk driving penalties.</a:t>
            </a:r>
          </a:p>
          <a:p>
            <a:endParaRPr lang="en-US" dirty="0"/>
          </a:p>
          <a:p>
            <a:r>
              <a:rPr lang="en-US" b="1" dirty="0"/>
              <a:t>Click mouse for each item in the list.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0C6C4D-093A-49E1-A215-3C9ABDC83653}" type="slidenum">
              <a:rPr lang="en-US"/>
              <a:pPr/>
              <a:t>6</a:t>
            </a:fld>
            <a:endParaRPr lang="en-US"/>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r>
              <a:rPr lang="en-US" b="1"/>
              <a:t>Key Concept:  </a:t>
            </a:r>
            <a:r>
              <a:rPr lang="en-US"/>
              <a:t>People compose written documents for many reasons or </a:t>
            </a:r>
            <a:r>
              <a:rPr lang="en-US" b="1"/>
              <a:t>purposes</a:t>
            </a:r>
            <a:r>
              <a:rPr lang="en-US"/>
              <a:t>.  Writing purposes can be best expressed in an infinitive statement:  </a:t>
            </a:r>
            <a:r>
              <a:rPr lang="en-US" b="1"/>
              <a:t>to + verb</a:t>
            </a:r>
            <a:r>
              <a:rPr lang="en-US"/>
              <a:t>.  The first click on this slide will show the infinitive statement.  Additional clicks will provide a sample list of six different purposes for writing, but, of course, many more purposes for writing exist.  </a:t>
            </a:r>
          </a:p>
          <a:p>
            <a:endParaRPr lang="en-US" sz="800"/>
          </a:p>
          <a:p>
            <a:r>
              <a:rPr lang="en-US" b="1"/>
              <a:t>Activity:  </a:t>
            </a:r>
            <a:r>
              <a:rPr lang="en-US"/>
              <a:t>The facilitator may choose to show the infinitive statement, and then have the class brainstorm different reasons for writing.  Participants might also be asked to give an example of their selected purpose at work.</a:t>
            </a:r>
          </a:p>
          <a:p>
            <a:endParaRPr lang="en-US" sz="800"/>
          </a:p>
          <a:p>
            <a:r>
              <a:rPr lang="en-US" b="1"/>
              <a:t>Examples:</a:t>
            </a:r>
          </a:p>
          <a:p>
            <a:r>
              <a:rPr lang="en-US"/>
              <a:t>to educate--a composition textbook, a medical pamphlet about neonatal care, a magazine article about the differences between computer virus detectors</a:t>
            </a:r>
          </a:p>
          <a:p>
            <a:r>
              <a:rPr lang="en-US"/>
              <a:t>to call to action--a letter to your senator about nuclear waste, a letter to a newspaper editor about abandoned pets, an advertisement for a new credit card</a:t>
            </a:r>
          </a:p>
          <a:p>
            <a:r>
              <a:rPr lang="en-US"/>
              <a:t>to entertain--a magazine article about the new Tom Cruise movie, a comic strip, a web site devoted to presidential gaffes </a:t>
            </a:r>
          </a:p>
          <a:p>
            <a:endParaRPr lang="en-US" sz="800"/>
          </a:p>
          <a:p>
            <a:r>
              <a:rPr lang="en-US" b="1"/>
              <a:t>Key Concept:  </a:t>
            </a:r>
            <a:r>
              <a:rPr lang="en-US"/>
              <a:t>The facilitator may point out that it is important to consider the </a:t>
            </a:r>
            <a:r>
              <a:rPr lang="en-US" b="1"/>
              <a:t>purpose of the assignment</a:t>
            </a:r>
            <a:r>
              <a:rPr lang="en-US"/>
              <a:t> itself.  For example, a student who is given the assignment to write a persuasive paper and only writes an informative paper will not be fulfilling the requirements of the project.</a:t>
            </a:r>
            <a:endParaRPr lang="en-US" b="1"/>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EF4956-D605-4863-8C85-ABB671BEBF51}" type="slidenum">
              <a:rPr lang="en-US"/>
              <a:pPr/>
              <a:t>7</a:t>
            </a:fld>
            <a:endParaRPr lang="en-US"/>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p:txBody>
          <a:bodyPr/>
          <a:lstStyle/>
          <a:p>
            <a:r>
              <a:rPr lang="en-US" b="1" dirty="0"/>
              <a:t>Key Concept:  Genre</a:t>
            </a:r>
            <a:r>
              <a:rPr lang="en-US" dirty="0"/>
              <a:t> is also an important element when considering the purpose of a writing assignment.  A genre is a category of writing; the purpose of writing is shaped by the category of writing and its projected audience.  Stephen King, an author of horror stories, writes to shock and entertain his audience.  Molly </a:t>
            </a:r>
            <a:r>
              <a:rPr lang="en-US" dirty="0" err="1"/>
              <a:t>Ivins</a:t>
            </a:r>
            <a:r>
              <a:rPr lang="en-US" dirty="0"/>
              <a:t>, a political writer, tries to persuade her readers through her editorials to accept her opinions and enact change.  </a:t>
            </a:r>
          </a:p>
          <a:p>
            <a:endParaRPr lang="en-US" dirty="0"/>
          </a:p>
          <a:p>
            <a:r>
              <a:rPr lang="en-US" b="1" dirty="0"/>
              <a:t>Activity:  </a:t>
            </a:r>
            <a:r>
              <a:rPr lang="en-US" dirty="0"/>
              <a:t>The slide presents several examples of different writing genres.  To promote discussion, the facilitator may ask participants to brainstorm additional examples.  You can also relate genre to movie genres and talk/brainstorm about it from that angle.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DD02A2-7C35-41B0-8FAE-D8BBE522E971}" type="slidenum">
              <a:rPr lang="en-US"/>
              <a:pPr/>
              <a:t>8</a:t>
            </a:fld>
            <a:endParaRPr lang="en-US"/>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r>
              <a:rPr lang="en-US" b="1"/>
              <a:t>Key Concept:  </a:t>
            </a:r>
            <a:r>
              <a:rPr lang="en-US"/>
              <a:t>The </a:t>
            </a:r>
            <a:r>
              <a:rPr lang="en-US" b="1"/>
              <a:t>audience</a:t>
            </a:r>
            <a:r>
              <a:rPr lang="en-US"/>
              <a:t>, the group to whom one writes, is affected by many of the same factors that influence the writer.  Writers need to use appropriate word choices and tone to appeal to their audiences.  Consideration of the factors that define a particular audience will aid in making writing persuasive and effective.</a:t>
            </a:r>
          </a:p>
          <a:p>
            <a:endParaRPr lang="en-US" b="1"/>
          </a:p>
          <a:p>
            <a:r>
              <a:rPr lang="en-US" b="1"/>
              <a:t>Activity:</a:t>
            </a:r>
            <a:r>
              <a:rPr lang="en-US"/>
              <a:t>  The facilitator may ask participants to consider how a writer’s conception of his or her audience changes in each of the following examples:</a:t>
            </a:r>
          </a:p>
          <a:p>
            <a:r>
              <a:rPr lang="en-US"/>
              <a:t>How might a writer in favor of gun control write towards members of the National Rifle Association?  A gun control advocate group?  An undecided voter?</a:t>
            </a:r>
          </a:p>
          <a:p>
            <a:r>
              <a:rPr lang="en-US"/>
              <a:t>How might a historian explain the Clinton impeachment trial in a second grade history textbook?  A ninth grade textbook?  A college textbook?</a:t>
            </a:r>
          </a:p>
          <a:p>
            <a:r>
              <a:rPr lang="en-US"/>
              <a:t>How might you write a letter to your parents about the last party you attended?  To your best friend from high school?  To your grandmother?</a:t>
            </a:r>
          </a:p>
          <a:p>
            <a:endParaRPr lang="en-US"/>
          </a:p>
          <a:p>
            <a:r>
              <a:rPr lang="en-US" b="1"/>
              <a:t>Key Concept:</a:t>
            </a:r>
            <a:r>
              <a:rPr lang="en-US"/>
              <a:t>  Students sometimes tend to take the concept of audience very literally--”I’m writing this paper for my instructor.”  The facilitator may here choose to talk about a </a:t>
            </a:r>
            <a:r>
              <a:rPr lang="en-US" b="1"/>
              <a:t>general writing audience</a:t>
            </a:r>
            <a:r>
              <a:rPr lang="en-US"/>
              <a:t>: twenty to forty-five years old, men and women, college educated, generally aware of world events.</a:t>
            </a:r>
          </a:p>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DD71E0-8BB8-4E16-AFF3-FCF936BF7B18}" type="slidenum">
              <a:rPr lang="en-US"/>
              <a:pPr/>
              <a:t>9</a:t>
            </a:fld>
            <a:endParaRPr lang="en-US"/>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r>
              <a:rPr lang="en-US" b="1"/>
              <a:t>Key Concept:  Topic</a:t>
            </a:r>
            <a:r>
              <a:rPr lang="en-US"/>
              <a:t> is usually the first thing students think of when they are given a writing assignment.  When coming up with a topic, it is important to consider the parameters of the writing assignment, the projected length of the project, and the complexity of the issue being discussed.  Narrowing a topic is an important process that should not be overlooked; making a topic more specific and focused can help the writer to build a more controlled, comprehensive, and compelling argument.  </a:t>
            </a:r>
          </a:p>
          <a:p>
            <a:endParaRPr lang="en-US"/>
          </a:p>
          <a:p>
            <a:r>
              <a:rPr lang="en-US" b="1"/>
              <a:t>Examples:</a:t>
            </a:r>
            <a:r>
              <a:rPr lang="en-US"/>
              <a:t>  The American welfare crisis is not a topic that could be adequately covered in a three-page paper; this is a topic that might be more appropriately covered in a book-length argument.  Conversely, the need for a new university bike rack is not a topic that could be covered well in a twenty-page assignment.  Sometimes topics, such as the need for bike racks, need to be broadened to fit the requirements of the assignment.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24972D-2547-4067-B09D-DE31054E0404}" type="slidenum">
              <a:rPr lang="en-US"/>
              <a:pPr/>
              <a:t>10</a:t>
            </a:fld>
            <a:endParaRPr lang="en-US"/>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r>
              <a:rPr lang="en-US" b="1"/>
              <a:t>Key Concept:  Context</a:t>
            </a:r>
            <a:r>
              <a:rPr lang="en-US"/>
              <a:t> is defined as the “situation” that generates the need for writing.  The topic, purpose, writer, and writing audiences are all affected by current events, location, social customs, and cultural changes. The facilitator may note that the assignment and intended academic audience also impact the context of an assignment.  It is important to consider the goals of the assignment in developing a focus.</a:t>
            </a:r>
          </a:p>
          <a:p>
            <a:endParaRPr lang="en-US"/>
          </a:p>
          <a:p>
            <a:r>
              <a:rPr lang="en-US" b="1"/>
              <a:t>Examples:</a:t>
            </a:r>
            <a:r>
              <a:rPr lang="en-US"/>
              <a:t>  For example, 1999 newspaper editorials about school violence were motivated by the Littleton school shootings.  Articles about Kosovar refugees are written with different purposes in the United States than those published in Belgrade newspapers.  Computer technology is written about much differently today than it was in the 1960s.  Keeping attuned to the social, political, and cultural climate of your audience can help writers to produce current, convincing writing.</a:t>
            </a:r>
          </a:p>
          <a:p>
            <a:endParaRPr lang="en-US"/>
          </a:p>
          <a:p>
            <a:r>
              <a:rPr lang="en-US" b="1"/>
              <a:t>Activity:  </a:t>
            </a:r>
            <a:r>
              <a:rPr lang="en-US"/>
              <a:t>The facilitator may choose to look at recent newspaper headlines and invite class participants to consider the context for their production.</a:t>
            </a:r>
          </a:p>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p>
            <a:fld id="{8982B0DB-80C5-4623-93B0-2170A142D14A}" type="datetime1">
              <a:rPr lang="en-US" smtClean="0">
                <a:solidFill>
                  <a:srgbClr val="C5D1D7">
                    <a:shade val="50000"/>
                    <a:satMod val="200000"/>
                  </a:srgbClr>
                </a:solidFill>
                <a:latin typeface="Gill Sans MT"/>
              </a:rPr>
              <a:pPr/>
              <a:t>11/4/13</a:t>
            </a:fld>
            <a:endParaRPr lang="en-US">
              <a:solidFill>
                <a:srgbClr val="C5D1D7">
                  <a:shade val="50000"/>
                  <a:satMod val="200000"/>
                </a:srgbClr>
              </a:solidFill>
              <a:latin typeface="Gill Sans MT"/>
            </a:endParaRPr>
          </a:p>
        </p:txBody>
      </p:sp>
      <p:sp>
        <p:nvSpPr>
          <p:cNvPr id="20" name="Footer Placeholder 19"/>
          <p:cNvSpPr>
            <a:spLocks noGrp="1"/>
          </p:cNvSpPr>
          <p:nvPr>
            <p:ph type="ftr" sz="quarter" idx="11"/>
          </p:nvPr>
        </p:nvSpPr>
        <p:spPr/>
        <p:txBody>
          <a:bodyPr/>
          <a:lstStyle/>
          <a:p>
            <a:r>
              <a:rPr lang="en-US" smtClean="0">
                <a:solidFill>
                  <a:srgbClr val="C5D1D7">
                    <a:shade val="50000"/>
                    <a:satMod val="200000"/>
                  </a:srgbClr>
                </a:solidFill>
                <a:latin typeface="Gill Sans MT"/>
              </a:rPr>
              <a:t>Copyright 2011 © by Pearson Education, Inc.</a:t>
            </a:r>
            <a:endParaRPr lang="en-US">
              <a:solidFill>
                <a:srgbClr val="C5D1D7">
                  <a:shade val="50000"/>
                  <a:satMod val="200000"/>
                </a:srgbClr>
              </a:solidFill>
              <a:latin typeface="Gill Sans MT"/>
            </a:endParaRPr>
          </a:p>
        </p:txBody>
      </p:sp>
      <p:sp>
        <p:nvSpPr>
          <p:cNvPr id="10" name="Slide Number Placeholder 9"/>
          <p:cNvSpPr>
            <a:spLocks noGrp="1"/>
          </p:cNvSpPr>
          <p:nvPr>
            <p:ph type="sldNum" sz="quarter" idx="12"/>
          </p:nvPr>
        </p:nvSpPr>
        <p:spPr/>
        <p:txBody>
          <a:bodyPr/>
          <a:lstStyle/>
          <a:p>
            <a:fld id="{EDE2E38E-ED03-45C8-9A46-39BFF1773B73}" type="slidenum">
              <a:rPr lang="en-US" smtClean="0">
                <a:solidFill>
                  <a:srgbClr val="C5D1D7">
                    <a:shade val="50000"/>
                    <a:satMod val="200000"/>
                  </a:srgbClr>
                </a:solidFill>
                <a:latin typeface="Gill Sans MT"/>
              </a:rPr>
              <a:pPr/>
              <a:t>‹#›</a:t>
            </a:fld>
            <a:endParaRPr lang="en-US">
              <a:solidFill>
                <a:srgbClr val="C5D1D7">
                  <a:shade val="50000"/>
                  <a:satMod val="200000"/>
                </a:srgbClr>
              </a:solidFill>
              <a:latin typeface="Gill Sans MT"/>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defTabSz="914400"/>
            <a:endParaRPr lang="en-US">
              <a:solidFill>
                <a:prstClr val="black"/>
              </a:solidFill>
              <a:latin typeface="Gill Sans MT"/>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defTabSz="914400"/>
            <a:endParaRPr lang="en-US">
              <a:solidFill>
                <a:prstClr val="black"/>
              </a:solidFill>
              <a:latin typeface="Gill Sans MT"/>
            </a:endParaRPr>
          </a:p>
        </p:txBody>
      </p:sp>
    </p:spTree>
    <p:extLst>
      <p:ext uri="{BB962C8B-B14F-4D97-AF65-F5344CB8AC3E}">
        <p14:creationId xmlns:p14="http://schemas.microsoft.com/office/powerpoint/2010/main" val="679591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4189DCF-9772-49FC-B733-DEBE55B175AE}" type="datetime1">
              <a:rPr lang="en-US" smtClean="0">
                <a:solidFill>
                  <a:srgbClr val="C5D1D7">
                    <a:shade val="50000"/>
                    <a:satMod val="200000"/>
                  </a:srgbClr>
                </a:solidFill>
                <a:latin typeface="Gill Sans MT"/>
              </a:rPr>
              <a:pPr/>
              <a:t>11/4/13</a:t>
            </a:fld>
            <a:endParaRPr lang="en-US">
              <a:solidFill>
                <a:srgbClr val="C5D1D7">
                  <a:shade val="50000"/>
                  <a:satMod val="200000"/>
                </a:srgbClr>
              </a:solidFill>
              <a:latin typeface="Gill Sans MT"/>
            </a:endParaRPr>
          </a:p>
        </p:txBody>
      </p:sp>
      <p:sp>
        <p:nvSpPr>
          <p:cNvPr id="5" name="Footer Placeholder 4"/>
          <p:cNvSpPr>
            <a:spLocks noGrp="1"/>
          </p:cNvSpPr>
          <p:nvPr>
            <p:ph type="ftr" sz="quarter" idx="11"/>
          </p:nvPr>
        </p:nvSpPr>
        <p:spPr/>
        <p:txBody>
          <a:bodyPr/>
          <a:lstStyle/>
          <a:p>
            <a:r>
              <a:rPr lang="en-US" smtClean="0">
                <a:solidFill>
                  <a:srgbClr val="C5D1D7">
                    <a:shade val="50000"/>
                    <a:satMod val="200000"/>
                  </a:srgbClr>
                </a:solidFill>
                <a:latin typeface="Gill Sans MT"/>
              </a:rPr>
              <a:t>Copyright 2011 © by Pearson Education, Inc.</a:t>
            </a:r>
            <a:endParaRPr lang="en-US">
              <a:solidFill>
                <a:srgbClr val="C5D1D7">
                  <a:shade val="50000"/>
                  <a:satMod val="200000"/>
                </a:srgbClr>
              </a:solidFill>
              <a:latin typeface="Gill Sans MT"/>
            </a:endParaRPr>
          </a:p>
        </p:txBody>
      </p:sp>
      <p:sp>
        <p:nvSpPr>
          <p:cNvPr id="6" name="Slide Number Placeholder 5"/>
          <p:cNvSpPr>
            <a:spLocks noGrp="1"/>
          </p:cNvSpPr>
          <p:nvPr>
            <p:ph type="sldNum" sz="quarter" idx="12"/>
          </p:nvPr>
        </p:nvSpPr>
        <p:spPr/>
        <p:txBody>
          <a:bodyPr/>
          <a:lstStyle/>
          <a:p>
            <a:fld id="{EDE2E38E-ED03-45C8-9A46-39BFF1773B73}" type="slidenum">
              <a:rPr lang="en-US" smtClean="0">
                <a:solidFill>
                  <a:srgbClr val="C5D1D7">
                    <a:shade val="50000"/>
                    <a:satMod val="200000"/>
                  </a:srgbClr>
                </a:solidFill>
                <a:latin typeface="Gill Sans MT"/>
              </a:rPr>
              <a:pPr/>
              <a:t>‹#›</a:t>
            </a:fld>
            <a:endParaRPr lang="en-US">
              <a:solidFill>
                <a:srgbClr val="C5D1D7">
                  <a:shade val="50000"/>
                  <a:satMod val="200000"/>
                </a:srgbClr>
              </a:solidFill>
              <a:latin typeface="Gill Sans MT"/>
            </a:endParaRPr>
          </a:p>
        </p:txBody>
      </p:sp>
    </p:spTree>
    <p:extLst>
      <p:ext uri="{BB962C8B-B14F-4D97-AF65-F5344CB8AC3E}">
        <p14:creationId xmlns:p14="http://schemas.microsoft.com/office/powerpoint/2010/main" val="555654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E724DAF-2E65-48FD-AE15-AA67A1D408E6}" type="datetime1">
              <a:rPr lang="en-US" smtClean="0">
                <a:solidFill>
                  <a:srgbClr val="C5D1D7">
                    <a:shade val="50000"/>
                    <a:satMod val="200000"/>
                  </a:srgbClr>
                </a:solidFill>
                <a:latin typeface="Gill Sans MT"/>
              </a:rPr>
              <a:pPr/>
              <a:t>11/4/13</a:t>
            </a:fld>
            <a:endParaRPr lang="en-US">
              <a:solidFill>
                <a:srgbClr val="C5D1D7">
                  <a:shade val="50000"/>
                  <a:satMod val="200000"/>
                </a:srgbClr>
              </a:solidFill>
              <a:latin typeface="Gill Sans MT"/>
            </a:endParaRPr>
          </a:p>
        </p:txBody>
      </p:sp>
      <p:sp>
        <p:nvSpPr>
          <p:cNvPr id="5" name="Footer Placeholder 4"/>
          <p:cNvSpPr>
            <a:spLocks noGrp="1"/>
          </p:cNvSpPr>
          <p:nvPr>
            <p:ph type="ftr" sz="quarter" idx="11"/>
          </p:nvPr>
        </p:nvSpPr>
        <p:spPr/>
        <p:txBody>
          <a:bodyPr/>
          <a:lstStyle/>
          <a:p>
            <a:r>
              <a:rPr lang="en-US" smtClean="0">
                <a:solidFill>
                  <a:srgbClr val="C5D1D7">
                    <a:shade val="50000"/>
                    <a:satMod val="200000"/>
                  </a:srgbClr>
                </a:solidFill>
                <a:latin typeface="Gill Sans MT"/>
              </a:rPr>
              <a:t>Copyright 2011 © by Pearson Education, Inc.</a:t>
            </a:r>
            <a:endParaRPr lang="en-US">
              <a:solidFill>
                <a:srgbClr val="C5D1D7">
                  <a:shade val="50000"/>
                  <a:satMod val="200000"/>
                </a:srgbClr>
              </a:solidFill>
              <a:latin typeface="Gill Sans MT"/>
            </a:endParaRPr>
          </a:p>
        </p:txBody>
      </p:sp>
      <p:sp>
        <p:nvSpPr>
          <p:cNvPr id="6" name="Slide Number Placeholder 5"/>
          <p:cNvSpPr>
            <a:spLocks noGrp="1"/>
          </p:cNvSpPr>
          <p:nvPr>
            <p:ph type="sldNum" sz="quarter" idx="12"/>
          </p:nvPr>
        </p:nvSpPr>
        <p:spPr/>
        <p:txBody>
          <a:bodyPr/>
          <a:lstStyle/>
          <a:p>
            <a:fld id="{EDE2E38E-ED03-45C8-9A46-39BFF1773B73}" type="slidenum">
              <a:rPr lang="en-US" smtClean="0">
                <a:solidFill>
                  <a:srgbClr val="C5D1D7">
                    <a:shade val="50000"/>
                    <a:satMod val="200000"/>
                  </a:srgbClr>
                </a:solidFill>
                <a:latin typeface="Gill Sans MT"/>
              </a:rPr>
              <a:pPr/>
              <a:t>‹#›</a:t>
            </a:fld>
            <a:endParaRPr lang="en-US">
              <a:solidFill>
                <a:srgbClr val="C5D1D7">
                  <a:shade val="50000"/>
                  <a:satMod val="200000"/>
                </a:srgbClr>
              </a:solidFill>
              <a:latin typeface="Gill Sans MT"/>
            </a:endParaRPr>
          </a:p>
        </p:txBody>
      </p:sp>
    </p:spTree>
    <p:extLst>
      <p:ext uri="{BB962C8B-B14F-4D97-AF65-F5344CB8AC3E}">
        <p14:creationId xmlns:p14="http://schemas.microsoft.com/office/powerpoint/2010/main" val="19060884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9144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533400" y="1219200"/>
            <a:ext cx="3962400" cy="2476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33400" y="3848100"/>
            <a:ext cx="3962400" cy="2476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219200"/>
            <a:ext cx="3962400"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90910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5C393A8-A039-453F-BA19-92601B588FBE}" type="datetime1">
              <a:rPr lang="en-US" smtClean="0">
                <a:solidFill>
                  <a:srgbClr val="C5D1D7">
                    <a:shade val="50000"/>
                    <a:satMod val="200000"/>
                  </a:srgbClr>
                </a:solidFill>
                <a:latin typeface="Gill Sans MT"/>
              </a:rPr>
              <a:pPr/>
              <a:t>11/4/13</a:t>
            </a:fld>
            <a:endParaRPr lang="en-US">
              <a:solidFill>
                <a:srgbClr val="C5D1D7">
                  <a:shade val="50000"/>
                  <a:satMod val="200000"/>
                </a:srgbClr>
              </a:solidFill>
              <a:latin typeface="Gill Sans MT"/>
            </a:endParaRPr>
          </a:p>
        </p:txBody>
      </p:sp>
      <p:sp>
        <p:nvSpPr>
          <p:cNvPr id="5" name="Footer Placeholder 4"/>
          <p:cNvSpPr>
            <a:spLocks noGrp="1"/>
          </p:cNvSpPr>
          <p:nvPr>
            <p:ph type="ftr" sz="quarter" idx="11"/>
          </p:nvPr>
        </p:nvSpPr>
        <p:spPr/>
        <p:txBody>
          <a:bodyPr/>
          <a:lstStyle/>
          <a:p>
            <a:r>
              <a:rPr lang="en-US" smtClean="0">
                <a:solidFill>
                  <a:srgbClr val="C5D1D7">
                    <a:shade val="50000"/>
                    <a:satMod val="200000"/>
                  </a:srgbClr>
                </a:solidFill>
                <a:latin typeface="Gill Sans MT"/>
              </a:rPr>
              <a:t>Copyright 2011 © by Pearson Education, Inc.</a:t>
            </a:r>
            <a:endParaRPr lang="en-US">
              <a:solidFill>
                <a:srgbClr val="C5D1D7">
                  <a:shade val="50000"/>
                  <a:satMod val="200000"/>
                </a:srgbClr>
              </a:solidFill>
              <a:latin typeface="Gill Sans MT"/>
            </a:endParaRPr>
          </a:p>
        </p:txBody>
      </p:sp>
      <p:sp>
        <p:nvSpPr>
          <p:cNvPr id="6" name="Slide Number Placeholder 5"/>
          <p:cNvSpPr>
            <a:spLocks noGrp="1"/>
          </p:cNvSpPr>
          <p:nvPr>
            <p:ph type="sldNum" sz="quarter" idx="12"/>
          </p:nvPr>
        </p:nvSpPr>
        <p:spPr/>
        <p:txBody>
          <a:bodyPr/>
          <a:lstStyle/>
          <a:p>
            <a:fld id="{EDE2E38E-ED03-45C8-9A46-39BFF1773B73}" type="slidenum">
              <a:rPr lang="en-US" smtClean="0">
                <a:solidFill>
                  <a:srgbClr val="C5D1D7">
                    <a:shade val="50000"/>
                    <a:satMod val="200000"/>
                  </a:srgbClr>
                </a:solidFill>
                <a:latin typeface="Gill Sans MT"/>
              </a:rPr>
              <a:pPr/>
              <a:t>‹#›</a:t>
            </a:fld>
            <a:endParaRPr lang="en-US">
              <a:solidFill>
                <a:srgbClr val="C5D1D7">
                  <a:shade val="50000"/>
                  <a:satMod val="200000"/>
                </a:srgbClr>
              </a:solidFill>
              <a:latin typeface="Gill Sans MT"/>
            </a:endParaRPr>
          </a:p>
        </p:txBody>
      </p:sp>
    </p:spTree>
    <p:extLst>
      <p:ext uri="{BB962C8B-B14F-4D97-AF65-F5344CB8AC3E}">
        <p14:creationId xmlns:p14="http://schemas.microsoft.com/office/powerpoint/2010/main" val="3361117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latin typeface="Gill Sans MT"/>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3377609-F718-423E-A573-41E9C25AB042}" type="datetime1">
              <a:rPr lang="en-US" smtClean="0">
                <a:solidFill>
                  <a:srgbClr val="C5D1D7">
                    <a:shade val="50000"/>
                    <a:satMod val="200000"/>
                  </a:srgbClr>
                </a:solidFill>
                <a:latin typeface="Gill Sans MT"/>
              </a:rPr>
              <a:pPr/>
              <a:t>11/4/13</a:t>
            </a:fld>
            <a:endParaRPr lang="en-US">
              <a:solidFill>
                <a:srgbClr val="C5D1D7">
                  <a:shade val="50000"/>
                  <a:satMod val="200000"/>
                </a:srgbClr>
              </a:solidFill>
              <a:latin typeface="Gill Sans MT"/>
            </a:endParaRPr>
          </a:p>
        </p:txBody>
      </p:sp>
      <p:sp>
        <p:nvSpPr>
          <p:cNvPr id="5" name="Footer Placeholder 4"/>
          <p:cNvSpPr>
            <a:spLocks noGrp="1"/>
          </p:cNvSpPr>
          <p:nvPr>
            <p:ph type="ftr" sz="quarter" idx="11"/>
          </p:nvPr>
        </p:nvSpPr>
        <p:spPr/>
        <p:txBody>
          <a:bodyPr/>
          <a:lstStyle/>
          <a:p>
            <a:r>
              <a:rPr lang="en-US" smtClean="0">
                <a:solidFill>
                  <a:srgbClr val="C5D1D7">
                    <a:shade val="50000"/>
                    <a:satMod val="200000"/>
                  </a:srgbClr>
                </a:solidFill>
                <a:latin typeface="Gill Sans MT"/>
              </a:rPr>
              <a:t>Copyright 2011 © by Pearson Education, Inc.</a:t>
            </a:r>
            <a:endParaRPr lang="en-US">
              <a:solidFill>
                <a:srgbClr val="C5D1D7">
                  <a:shade val="50000"/>
                  <a:satMod val="200000"/>
                </a:srgbClr>
              </a:solidFill>
              <a:latin typeface="Gill Sans MT"/>
            </a:endParaRPr>
          </a:p>
        </p:txBody>
      </p:sp>
      <p:sp>
        <p:nvSpPr>
          <p:cNvPr id="6" name="Slide Number Placeholder 5"/>
          <p:cNvSpPr>
            <a:spLocks noGrp="1"/>
          </p:cNvSpPr>
          <p:nvPr>
            <p:ph type="sldNum" sz="quarter" idx="12"/>
          </p:nvPr>
        </p:nvSpPr>
        <p:spPr/>
        <p:txBody>
          <a:bodyPr/>
          <a:lstStyle/>
          <a:p>
            <a:fld id="{EDE2E38E-ED03-45C8-9A46-39BFF1773B73}" type="slidenum">
              <a:rPr lang="en-US" smtClean="0">
                <a:solidFill>
                  <a:srgbClr val="C5D1D7">
                    <a:shade val="50000"/>
                    <a:satMod val="200000"/>
                  </a:srgbClr>
                </a:solidFill>
                <a:latin typeface="Gill Sans MT"/>
              </a:rPr>
              <a:pPr/>
              <a:t>‹#›</a:t>
            </a:fld>
            <a:endParaRPr lang="en-US">
              <a:solidFill>
                <a:srgbClr val="C5D1D7">
                  <a:shade val="50000"/>
                  <a:satMod val="200000"/>
                </a:srgbClr>
              </a:solidFill>
              <a:latin typeface="Gill Sans MT"/>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latin typeface="Gill Sans MT"/>
            </a:endParaRPr>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defTabSz="914400"/>
            <a:endParaRPr lang="en-US">
              <a:solidFill>
                <a:prstClr val="black"/>
              </a:solidFill>
              <a:latin typeface="Gill Sans MT"/>
            </a:endParaRPr>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defTabSz="914400"/>
            <a:endParaRPr lang="en-US">
              <a:solidFill>
                <a:prstClr val="black"/>
              </a:solidFill>
              <a:latin typeface="Gill Sans MT"/>
            </a:endParaRPr>
          </a:p>
        </p:txBody>
      </p:sp>
    </p:spTree>
    <p:extLst>
      <p:ext uri="{BB962C8B-B14F-4D97-AF65-F5344CB8AC3E}">
        <p14:creationId xmlns:p14="http://schemas.microsoft.com/office/powerpoint/2010/main" val="3127904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3E31F85-3BB1-4308-A74C-ABCA10515117}" type="datetime1">
              <a:rPr lang="en-US" smtClean="0">
                <a:solidFill>
                  <a:srgbClr val="C5D1D7">
                    <a:shade val="50000"/>
                    <a:satMod val="200000"/>
                  </a:srgbClr>
                </a:solidFill>
                <a:latin typeface="Gill Sans MT"/>
              </a:rPr>
              <a:pPr/>
              <a:t>11/4/13</a:t>
            </a:fld>
            <a:endParaRPr lang="en-US">
              <a:solidFill>
                <a:srgbClr val="C5D1D7">
                  <a:shade val="50000"/>
                  <a:satMod val="200000"/>
                </a:srgbClr>
              </a:solidFill>
              <a:latin typeface="Gill Sans MT"/>
            </a:endParaRPr>
          </a:p>
        </p:txBody>
      </p:sp>
      <p:sp>
        <p:nvSpPr>
          <p:cNvPr id="6" name="Footer Placeholder 5"/>
          <p:cNvSpPr>
            <a:spLocks noGrp="1"/>
          </p:cNvSpPr>
          <p:nvPr>
            <p:ph type="ftr" sz="quarter" idx="11"/>
          </p:nvPr>
        </p:nvSpPr>
        <p:spPr/>
        <p:txBody>
          <a:bodyPr/>
          <a:lstStyle/>
          <a:p>
            <a:r>
              <a:rPr lang="en-US" smtClean="0">
                <a:solidFill>
                  <a:srgbClr val="C5D1D7">
                    <a:shade val="50000"/>
                    <a:satMod val="200000"/>
                  </a:srgbClr>
                </a:solidFill>
                <a:latin typeface="Gill Sans MT"/>
              </a:rPr>
              <a:t>Copyright 2011 © by Pearson Education, Inc.</a:t>
            </a:r>
            <a:endParaRPr lang="en-US">
              <a:solidFill>
                <a:srgbClr val="C5D1D7">
                  <a:shade val="50000"/>
                  <a:satMod val="200000"/>
                </a:srgbClr>
              </a:solidFill>
              <a:latin typeface="Gill Sans MT"/>
            </a:endParaRPr>
          </a:p>
        </p:txBody>
      </p:sp>
      <p:sp>
        <p:nvSpPr>
          <p:cNvPr id="7" name="Slide Number Placeholder 6"/>
          <p:cNvSpPr>
            <a:spLocks noGrp="1"/>
          </p:cNvSpPr>
          <p:nvPr>
            <p:ph type="sldNum" sz="quarter" idx="12"/>
          </p:nvPr>
        </p:nvSpPr>
        <p:spPr/>
        <p:txBody>
          <a:bodyPr/>
          <a:lstStyle/>
          <a:p>
            <a:fld id="{EDE2E38E-ED03-45C8-9A46-39BFF1773B73}" type="slidenum">
              <a:rPr lang="en-US" smtClean="0">
                <a:solidFill>
                  <a:srgbClr val="C5D1D7">
                    <a:shade val="50000"/>
                    <a:satMod val="200000"/>
                  </a:srgbClr>
                </a:solidFill>
                <a:latin typeface="Gill Sans MT"/>
              </a:rPr>
              <a:pPr/>
              <a:t>‹#›</a:t>
            </a:fld>
            <a:endParaRPr lang="en-US">
              <a:solidFill>
                <a:srgbClr val="C5D1D7">
                  <a:shade val="50000"/>
                  <a:satMod val="200000"/>
                </a:srgbClr>
              </a:solidFill>
              <a:latin typeface="Gill Sans MT"/>
            </a:endParaRPr>
          </a:p>
        </p:txBody>
      </p:sp>
    </p:spTree>
    <p:extLst>
      <p:ext uri="{BB962C8B-B14F-4D97-AF65-F5344CB8AC3E}">
        <p14:creationId xmlns:p14="http://schemas.microsoft.com/office/powerpoint/2010/main" val="957529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0765EC6-9C7A-44F3-9AA9-A8F978776A6C}" type="datetime1">
              <a:rPr lang="en-US" smtClean="0">
                <a:solidFill>
                  <a:srgbClr val="C5D1D7">
                    <a:shade val="50000"/>
                    <a:satMod val="200000"/>
                  </a:srgbClr>
                </a:solidFill>
                <a:latin typeface="Gill Sans MT"/>
              </a:rPr>
              <a:pPr/>
              <a:t>11/4/13</a:t>
            </a:fld>
            <a:endParaRPr lang="en-US">
              <a:solidFill>
                <a:srgbClr val="C5D1D7">
                  <a:shade val="50000"/>
                  <a:satMod val="200000"/>
                </a:srgbClr>
              </a:solidFill>
              <a:latin typeface="Gill Sans MT"/>
            </a:endParaRPr>
          </a:p>
        </p:txBody>
      </p:sp>
      <p:sp>
        <p:nvSpPr>
          <p:cNvPr id="8" name="Footer Placeholder 7"/>
          <p:cNvSpPr>
            <a:spLocks noGrp="1"/>
          </p:cNvSpPr>
          <p:nvPr>
            <p:ph type="ftr" sz="quarter" idx="11"/>
          </p:nvPr>
        </p:nvSpPr>
        <p:spPr/>
        <p:txBody>
          <a:bodyPr/>
          <a:lstStyle/>
          <a:p>
            <a:r>
              <a:rPr lang="en-US" smtClean="0">
                <a:solidFill>
                  <a:srgbClr val="C5D1D7">
                    <a:shade val="50000"/>
                    <a:satMod val="200000"/>
                  </a:srgbClr>
                </a:solidFill>
                <a:latin typeface="Gill Sans MT"/>
              </a:rPr>
              <a:t>Copyright 2011 © by Pearson Education, Inc.</a:t>
            </a:r>
            <a:endParaRPr lang="en-US">
              <a:solidFill>
                <a:srgbClr val="C5D1D7">
                  <a:shade val="50000"/>
                  <a:satMod val="200000"/>
                </a:srgbClr>
              </a:solidFill>
              <a:latin typeface="Gill Sans MT"/>
            </a:endParaRPr>
          </a:p>
        </p:txBody>
      </p:sp>
      <p:sp>
        <p:nvSpPr>
          <p:cNvPr id="9" name="Slide Number Placeholder 8"/>
          <p:cNvSpPr>
            <a:spLocks noGrp="1"/>
          </p:cNvSpPr>
          <p:nvPr>
            <p:ph type="sldNum" sz="quarter" idx="12"/>
          </p:nvPr>
        </p:nvSpPr>
        <p:spPr/>
        <p:txBody>
          <a:bodyPr/>
          <a:lstStyle/>
          <a:p>
            <a:fld id="{EDE2E38E-ED03-45C8-9A46-39BFF1773B73}" type="slidenum">
              <a:rPr lang="en-US" smtClean="0">
                <a:solidFill>
                  <a:srgbClr val="C5D1D7">
                    <a:shade val="50000"/>
                    <a:satMod val="200000"/>
                  </a:srgbClr>
                </a:solidFill>
                <a:latin typeface="Gill Sans MT"/>
              </a:rPr>
              <a:pPr/>
              <a:t>‹#›</a:t>
            </a:fld>
            <a:endParaRPr lang="en-US">
              <a:solidFill>
                <a:srgbClr val="C5D1D7">
                  <a:shade val="50000"/>
                  <a:satMod val="200000"/>
                </a:srgbClr>
              </a:solidFill>
              <a:latin typeface="Gill Sans MT"/>
            </a:endParaRPr>
          </a:p>
        </p:txBody>
      </p:sp>
    </p:spTree>
    <p:extLst>
      <p:ext uri="{BB962C8B-B14F-4D97-AF65-F5344CB8AC3E}">
        <p14:creationId xmlns:p14="http://schemas.microsoft.com/office/powerpoint/2010/main" val="2995409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F93458B-5B37-4264-8903-15349569CA9C}" type="datetime1">
              <a:rPr lang="en-US" smtClean="0">
                <a:solidFill>
                  <a:srgbClr val="C5D1D7">
                    <a:shade val="50000"/>
                    <a:satMod val="200000"/>
                  </a:srgbClr>
                </a:solidFill>
                <a:latin typeface="Gill Sans MT"/>
              </a:rPr>
              <a:pPr/>
              <a:t>11/4/13</a:t>
            </a:fld>
            <a:endParaRPr lang="en-US">
              <a:solidFill>
                <a:srgbClr val="C5D1D7">
                  <a:shade val="50000"/>
                  <a:satMod val="200000"/>
                </a:srgbClr>
              </a:solidFill>
              <a:latin typeface="Gill Sans MT"/>
            </a:endParaRPr>
          </a:p>
        </p:txBody>
      </p:sp>
      <p:sp>
        <p:nvSpPr>
          <p:cNvPr id="4" name="Footer Placeholder 3"/>
          <p:cNvSpPr>
            <a:spLocks noGrp="1"/>
          </p:cNvSpPr>
          <p:nvPr>
            <p:ph type="ftr" sz="quarter" idx="11"/>
          </p:nvPr>
        </p:nvSpPr>
        <p:spPr/>
        <p:txBody>
          <a:bodyPr/>
          <a:lstStyle/>
          <a:p>
            <a:r>
              <a:rPr lang="en-US" smtClean="0">
                <a:solidFill>
                  <a:srgbClr val="C5D1D7">
                    <a:shade val="50000"/>
                    <a:satMod val="200000"/>
                  </a:srgbClr>
                </a:solidFill>
                <a:latin typeface="Gill Sans MT"/>
              </a:rPr>
              <a:t>Copyright 2011 © by Pearson Education, Inc.</a:t>
            </a:r>
            <a:endParaRPr lang="en-US">
              <a:solidFill>
                <a:srgbClr val="C5D1D7">
                  <a:shade val="50000"/>
                  <a:satMod val="200000"/>
                </a:srgbClr>
              </a:solidFill>
              <a:latin typeface="Gill Sans MT"/>
            </a:endParaRPr>
          </a:p>
        </p:txBody>
      </p:sp>
      <p:sp>
        <p:nvSpPr>
          <p:cNvPr id="5" name="Slide Number Placeholder 4"/>
          <p:cNvSpPr>
            <a:spLocks noGrp="1"/>
          </p:cNvSpPr>
          <p:nvPr>
            <p:ph type="sldNum" sz="quarter" idx="12"/>
          </p:nvPr>
        </p:nvSpPr>
        <p:spPr/>
        <p:txBody>
          <a:bodyPr/>
          <a:lstStyle/>
          <a:p>
            <a:fld id="{EDE2E38E-ED03-45C8-9A46-39BFF1773B73}" type="slidenum">
              <a:rPr lang="en-US" smtClean="0">
                <a:solidFill>
                  <a:srgbClr val="C5D1D7">
                    <a:shade val="50000"/>
                    <a:satMod val="200000"/>
                  </a:srgbClr>
                </a:solidFill>
                <a:latin typeface="Gill Sans MT"/>
              </a:rPr>
              <a:pPr/>
              <a:t>‹#›</a:t>
            </a:fld>
            <a:endParaRPr lang="en-US">
              <a:solidFill>
                <a:srgbClr val="C5D1D7">
                  <a:shade val="50000"/>
                  <a:satMod val="200000"/>
                </a:srgbClr>
              </a:solidFill>
              <a:latin typeface="Gill Sans MT"/>
            </a:endParaRPr>
          </a:p>
        </p:txBody>
      </p:sp>
    </p:spTree>
    <p:extLst>
      <p:ext uri="{BB962C8B-B14F-4D97-AF65-F5344CB8AC3E}">
        <p14:creationId xmlns:p14="http://schemas.microsoft.com/office/powerpoint/2010/main" val="1614976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latin typeface="Gill Sans MT"/>
            </a:endParaRPr>
          </a:p>
        </p:txBody>
      </p:sp>
      <p:sp>
        <p:nvSpPr>
          <p:cNvPr id="2" name="Date Placeholder 1"/>
          <p:cNvSpPr>
            <a:spLocks noGrp="1"/>
          </p:cNvSpPr>
          <p:nvPr>
            <p:ph type="dt" sz="half" idx="10"/>
          </p:nvPr>
        </p:nvSpPr>
        <p:spPr/>
        <p:txBody>
          <a:bodyPr/>
          <a:lstStyle/>
          <a:p>
            <a:fld id="{9A978CBE-80F8-4A91-B640-F5C7ACC20161}" type="datetime1">
              <a:rPr lang="en-US" smtClean="0">
                <a:solidFill>
                  <a:srgbClr val="C5D1D7">
                    <a:shade val="50000"/>
                    <a:satMod val="200000"/>
                  </a:srgbClr>
                </a:solidFill>
                <a:latin typeface="Gill Sans MT"/>
              </a:rPr>
              <a:pPr/>
              <a:t>11/4/13</a:t>
            </a:fld>
            <a:endParaRPr lang="en-US">
              <a:solidFill>
                <a:srgbClr val="C5D1D7">
                  <a:shade val="50000"/>
                  <a:satMod val="200000"/>
                </a:srgbClr>
              </a:solidFill>
              <a:latin typeface="Gill Sans MT"/>
            </a:endParaRPr>
          </a:p>
        </p:txBody>
      </p:sp>
      <p:sp>
        <p:nvSpPr>
          <p:cNvPr id="3" name="Footer Placeholder 2"/>
          <p:cNvSpPr>
            <a:spLocks noGrp="1"/>
          </p:cNvSpPr>
          <p:nvPr>
            <p:ph type="ftr" sz="quarter" idx="11"/>
          </p:nvPr>
        </p:nvSpPr>
        <p:spPr/>
        <p:txBody>
          <a:bodyPr/>
          <a:lstStyle/>
          <a:p>
            <a:r>
              <a:rPr lang="en-US" smtClean="0">
                <a:solidFill>
                  <a:srgbClr val="C5D1D7">
                    <a:shade val="50000"/>
                    <a:satMod val="200000"/>
                  </a:srgbClr>
                </a:solidFill>
                <a:latin typeface="Gill Sans MT"/>
              </a:rPr>
              <a:t>Copyright 2011 © by Pearson Education, Inc.</a:t>
            </a:r>
            <a:endParaRPr lang="en-US">
              <a:solidFill>
                <a:srgbClr val="C5D1D7">
                  <a:shade val="50000"/>
                  <a:satMod val="200000"/>
                </a:srgbClr>
              </a:solidFill>
              <a:latin typeface="Gill Sans MT"/>
            </a:endParaRPr>
          </a:p>
        </p:txBody>
      </p:sp>
      <p:sp>
        <p:nvSpPr>
          <p:cNvPr id="4" name="Slide Number Placeholder 3"/>
          <p:cNvSpPr>
            <a:spLocks noGrp="1"/>
          </p:cNvSpPr>
          <p:nvPr>
            <p:ph type="sldNum" sz="quarter" idx="12"/>
          </p:nvPr>
        </p:nvSpPr>
        <p:spPr/>
        <p:txBody>
          <a:bodyPr/>
          <a:lstStyle/>
          <a:p>
            <a:fld id="{EDE2E38E-ED03-45C8-9A46-39BFF1773B73}" type="slidenum">
              <a:rPr lang="en-US" smtClean="0">
                <a:solidFill>
                  <a:srgbClr val="C5D1D7">
                    <a:shade val="50000"/>
                    <a:satMod val="200000"/>
                  </a:srgbClr>
                </a:solidFill>
                <a:latin typeface="Gill Sans MT"/>
              </a:rPr>
              <a:pPr/>
              <a:t>‹#›</a:t>
            </a:fld>
            <a:endParaRPr lang="en-US">
              <a:solidFill>
                <a:srgbClr val="C5D1D7">
                  <a:shade val="50000"/>
                  <a:satMod val="200000"/>
                </a:srgbClr>
              </a:solidFill>
              <a:latin typeface="Gill Sans MT"/>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latin typeface="Gill Sans MT"/>
            </a:endParaRPr>
          </a:p>
        </p:txBody>
      </p:sp>
    </p:spTree>
    <p:extLst>
      <p:ext uri="{BB962C8B-B14F-4D97-AF65-F5344CB8AC3E}">
        <p14:creationId xmlns:p14="http://schemas.microsoft.com/office/powerpoint/2010/main" val="392126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CA03535-DB57-4B0A-AFDA-3815A5AF2D9E}" type="datetime1">
              <a:rPr lang="en-US" smtClean="0">
                <a:solidFill>
                  <a:srgbClr val="C5D1D7">
                    <a:shade val="50000"/>
                    <a:satMod val="200000"/>
                  </a:srgbClr>
                </a:solidFill>
                <a:latin typeface="Gill Sans MT"/>
              </a:rPr>
              <a:pPr/>
              <a:t>11/4/13</a:t>
            </a:fld>
            <a:endParaRPr lang="en-US">
              <a:solidFill>
                <a:srgbClr val="C5D1D7">
                  <a:shade val="50000"/>
                  <a:satMod val="200000"/>
                </a:srgbClr>
              </a:solidFill>
              <a:latin typeface="Gill Sans MT"/>
            </a:endParaRPr>
          </a:p>
        </p:txBody>
      </p:sp>
      <p:sp>
        <p:nvSpPr>
          <p:cNvPr id="6" name="Footer Placeholder 5"/>
          <p:cNvSpPr>
            <a:spLocks noGrp="1"/>
          </p:cNvSpPr>
          <p:nvPr>
            <p:ph type="ftr" sz="quarter" idx="11"/>
          </p:nvPr>
        </p:nvSpPr>
        <p:spPr/>
        <p:txBody>
          <a:bodyPr/>
          <a:lstStyle/>
          <a:p>
            <a:r>
              <a:rPr lang="en-US" smtClean="0">
                <a:solidFill>
                  <a:srgbClr val="C5D1D7">
                    <a:shade val="50000"/>
                    <a:satMod val="200000"/>
                  </a:srgbClr>
                </a:solidFill>
                <a:latin typeface="Gill Sans MT"/>
              </a:rPr>
              <a:t>Copyright 2011 © by Pearson Education, Inc.</a:t>
            </a:r>
            <a:endParaRPr lang="en-US">
              <a:solidFill>
                <a:srgbClr val="C5D1D7">
                  <a:shade val="50000"/>
                  <a:satMod val="200000"/>
                </a:srgbClr>
              </a:solidFill>
              <a:latin typeface="Gill Sans MT"/>
            </a:endParaRPr>
          </a:p>
        </p:txBody>
      </p:sp>
      <p:sp>
        <p:nvSpPr>
          <p:cNvPr id="7" name="Slide Number Placeholder 6"/>
          <p:cNvSpPr>
            <a:spLocks noGrp="1"/>
          </p:cNvSpPr>
          <p:nvPr>
            <p:ph type="sldNum" sz="quarter" idx="12"/>
          </p:nvPr>
        </p:nvSpPr>
        <p:spPr/>
        <p:txBody>
          <a:bodyPr/>
          <a:lstStyle/>
          <a:p>
            <a:fld id="{EDE2E38E-ED03-45C8-9A46-39BFF1773B73}" type="slidenum">
              <a:rPr lang="en-US" smtClean="0">
                <a:solidFill>
                  <a:srgbClr val="C5D1D7">
                    <a:shade val="50000"/>
                    <a:satMod val="200000"/>
                  </a:srgbClr>
                </a:solidFill>
                <a:latin typeface="Gill Sans MT"/>
              </a:rPr>
              <a:pPr/>
              <a:t>‹#›</a:t>
            </a:fld>
            <a:endParaRPr lang="en-US">
              <a:solidFill>
                <a:srgbClr val="C5D1D7">
                  <a:shade val="50000"/>
                  <a:satMod val="200000"/>
                </a:srgbClr>
              </a:solidFill>
              <a:latin typeface="Gill Sans MT"/>
            </a:endParaRPr>
          </a:p>
        </p:txBody>
      </p:sp>
    </p:spTree>
    <p:extLst>
      <p:ext uri="{BB962C8B-B14F-4D97-AF65-F5344CB8AC3E}">
        <p14:creationId xmlns:p14="http://schemas.microsoft.com/office/powerpoint/2010/main" val="1973783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7A79425F-0D0E-4365-8BA9-DE934B0E59E7}" type="datetime1">
              <a:rPr lang="en-US" smtClean="0">
                <a:solidFill>
                  <a:srgbClr val="C5D1D7">
                    <a:shade val="50000"/>
                    <a:satMod val="200000"/>
                  </a:srgbClr>
                </a:solidFill>
                <a:latin typeface="Gill Sans MT"/>
              </a:rPr>
              <a:pPr/>
              <a:t>11/4/13</a:t>
            </a:fld>
            <a:endParaRPr lang="en-US">
              <a:solidFill>
                <a:srgbClr val="C5D1D7">
                  <a:shade val="50000"/>
                  <a:satMod val="200000"/>
                </a:srgbClr>
              </a:solidFill>
              <a:latin typeface="Gill Sans MT"/>
            </a:endParaRPr>
          </a:p>
        </p:txBody>
      </p:sp>
      <p:sp>
        <p:nvSpPr>
          <p:cNvPr id="6" name="Footer Placeholder 5"/>
          <p:cNvSpPr>
            <a:spLocks noGrp="1"/>
          </p:cNvSpPr>
          <p:nvPr>
            <p:ph type="ftr" sz="quarter" idx="11"/>
          </p:nvPr>
        </p:nvSpPr>
        <p:spPr/>
        <p:txBody>
          <a:bodyPr/>
          <a:lstStyle/>
          <a:p>
            <a:r>
              <a:rPr lang="en-US" smtClean="0">
                <a:solidFill>
                  <a:srgbClr val="C5D1D7">
                    <a:shade val="50000"/>
                    <a:satMod val="200000"/>
                  </a:srgbClr>
                </a:solidFill>
                <a:latin typeface="Gill Sans MT"/>
              </a:rPr>
              <a:t>Copyright 2011 © by Pearson Education, Inc.</a:t>
            </a:r>
            <a:endParaRPr lang="en-US">
              <a:solidFill>
                <a:srgbClr val="C5D1D7">
                  <a:shade val="50000"/>
                  <a:satMod val="200000"/>
                </a:srgbClr>
              </a:solidFill>
              <a:latin typeface="Gill Sans MT"/>
            </a:endParaRPr>
          </a:p>
        </p:txBody>
      </p:sp>
      <p:sp>
        <p:nvSpPr>
          <p:cNvPr id="7" name="Slide Number Placeholder 6"/>
          <p:cNvSpPr>
            <a:spLocks noGrp="1"/>
          </p:cNvSpPr>
          <p:nvPr>
            <p:ph type="sldNum" sz="quarter" idx="12"/>
          </p:nvPr>
        </p:nvSpPr>
        <p:spPr/>
        <p:txBody>
          <a:bodyPr/>
          <a:lstStyle/>
          <a:p>
            <a:fld id="{EDE2E38E-ED03-45C8-9A46-39BFF1773B73}" type="slidenum">
              <a:rPr lang="en-US" smtClean="0">
                <a:solidFill>
                  <a:srgbClr val="C5D1D7">
                    <a:shade val="50000"/>
                    <a:satMod val="200000"/>
                  </a:srgbClr>
                </a:solidFill>
                <a:latin typeface="Gill Sans MT"/>
              </a:rPr>
              <a:pPr/>
              <a:t>‹#›</a:t>
            </a:fld>
            <a:endParaRPr lang="en-US">
              <a:solidFill>
                <a:srgbClr val="C5D1D7">
                  <a:shade val="50000"/>
                  <a:satMod val="200000"/>
                </a:srgbClr>
              </a:solidFill>
              <a:latin typeface="Gill Sans MT"/>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indent="-283464" defTabSz="914400">
              <a:lnSpc>
                <a:spcPts val="3000"/>
              </a:lnSpc>
              <a:spcBef>
                <a:spcPts val="600"/>
              </a:spcBef>
              <a:buClr>
                <a:srgbClr val="D16349"/>
              </a:buClr>
              <a:buSzPct val="80000"/>
              <a:buFont typeface="Wingdings 2"/>
              <a:buNone/>
            </a:pPr>
            <a:endParaRPr lang="en-US" sz="3200">
              <a:solidFill>
                <a:prstClr val="black"/>
              </a:solidFill>
              <a:latin typeface="Gill Sans MT"/>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latin typeface="Gill Sans MT"/>
            </a:endParaRPr>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dirty="0">
              <a:solidFill>
                <a:prstClr val="white"/>
              </a:solidFill>
              <a:latin typeface="Gill Sans MT"/>
            </a:endParaRPr>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116235388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latin typeface="Gill Sans MT"/>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latin typeface="Gill Sans MT"/>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latin typeface="Gill Sans MT"/>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latin typeface="Gill Sans MT"/>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lstStyle>
          <a:p>
            <a:pPr defTabSz="914400"/>
            <a:fld id="{49181F93-98BF-4486-B8CA-6A67B25E8685}" type="datetime1">
              <a:rPr lang="en-US" smtClean="0">
                <a:solidFill>
                  <a:srgbClr val="C5D1D7">
                    <a:shade val="50000"/>
                    <a:satMod val="200000"/>
                  </a:srgbClr>
                </a:solidFill>
                <a:latin typeface="Gill Sans MT"/>
              </a:rPr>
              <a:pPr defTabSz="914400"/>
              <a:t>11/4/13</a:t>
            </a:fld>
            <a:endParaRPr lang="en-US">
              <a:solidFill>
                <a:srgbClr val="C5D1D7">
                  <a:shade val="50000"/>
                  <a:satMod val="200000"/>
                </a:srgbClr>
              </a:solidFill>
              <a:latin typeface="Gill Sans MT"/>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lstStyle>
          <a:p>
            <a:pPr defTabSz="914400"/>
            <a:r>
              <a:rPr lang="en-US" smtClean="0">
                <a:solidFill>
                  <a:srgbClr val="C5D1D7">
                    <a:shade val="50000"/>
                    <a:satMod val="200000"/>
                  </a:srgbClr>
                </a:solidFill>
                <a:latin typeface="Gill Sans MT"/>
              </a:rPr>
              <a:t>Copyright 2011 © by Pearson Education, Inc.</a:t>
            </a:r>
            <a:endParaRPr lang="en-US">
              <a:solidFill>
                <a:srgbClr val="C5D1D7">
                  <a:shade val="50000"/>
                  <a:satMod val="200000"/>
                </a:srgbClr>
              </a:solidFill>
              <a:latin typeface="Gill Sans MT"/>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lstStyle>
          <a:p>
            <a:pPr defTabSz="914400"/>
            <a:fld id="{EDE2E38E-ED03-45C8-9A46-39BFF1773B73}" type="slidenum">
              <a:rPr lang="en-US" smtClean="0">
                <a:solidFill>
                  <a:srgbClr val="C5D1D7">
                    <a:shade val="50000"/>
                    <a:satMod val="200000"/>
                  </a:srgbClr>
                </a:solidFill>
                <a:latin typeface="Gill Sans MT"/>
              </a:rPr>
              <a:pPr defTabSz="914400"/>
              <a:t>‹#›</a:t>
            </a:fld>
            <a:endParaRPr lang="en-US">
              <a:solidFill>
                <a:srgbClr val="C5D1D7">
                  <a:shade val="50000"/>
                  <a:satMod val="200000"/>
                </a:srgbClr>
              </a:solidFill>
              <a:latin typeface="Gill Sans MT"/>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latin typeface="Gill Sans MT"/>
            </a:endParaRPr>
          </a:p>
        </p:txBody>
      </p:sp>
    </p:spTree>
    <p:extLst>
      <p:ext uri="{BB962C8B-B14F-4D97-AF65-F5344CB8AC3E}">
        <p14:creationId xmlns:p14="http://schemas.microsoft.com/office/powerpoint/2010/main" val="1427519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6.xml"/><Relationship Id="rId2" Type="http://schemas.openxmlformats.org/officeDocument/2006/relationships/diagramData" Target="../diagrams/data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1.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Technical Descriptions</a:t>
            </a:r>
            <a:endParaRPr lang="en-US" dirty="0"/>
          </a:p>
        </p:txBody>
      </p:sp>
      <p:sp>
        <p:nvSpPr>
          <p:cNvPr id="3" name="Subtitle 2"/>
          <p:cNvSpPr>
            <a:spLocks noGrp="1"/>
          </p:cNvSpPr>
          <p:nvPr>
            <p:ph type="subTitle" idx="1"/>
          </p:nvPr>
        </p:nvSpPr>
        <p:spPr/>
        <p:txBody>
          <a:bodyPr/>
          <a:lstStyle/>
          <a:p>
            <a:r>
              <a:rPr lang="en-US" dirty="0" smtClean="0"/>
              <a:t>Considering Audience &amp; the Rhetorical Situation</a:t>
            </a:r>
            <a:endParaRPr lang="en-US" dirty="0"/>
          </a:p>
        </p:txBody>
      </p:sp>
      <p:sp>
        <p:nvSpPr>
          <p:cNvPr id="4" name="Footer Placeholder 3"/>
          <p:cNvSpPr>
            <a:spLocks noGrp="1"/>
          </p:cNvSpPr>
          <p:nvPr>
            <p:ph type="ftr" sz="quarter" idx="11"/>
          </p:nvPr>
        </p:nvSpPr>
        <p:spPr/>
        <p:txBody>
          <a:bodyPr/>
          <a:lstStyle/>
          <a:p>
            <a:r>
              <a:rPr lang="en-US" smtClean="0">
                <a:solidFill>
                  <a:srgbClr val="C5D1D7">
                    <a:shade val="50000"/>
                    <a:satMod val="200000"/>
                  </a:srgbClr>
                </a:solidFill>
                <a:latin typeface="Gill Sans MT"/>
              </a:rPr>
              <a:t>Copyright 2011 © by Pearson Education, Inc.</a:t>
            </a:r>
            <a:endParaRPr lang="en-US">
              <a:solidFill>
                <a:srgbClr val="C5D1D7">
                  <a:shade val="50000"/>
                  <a:satMod val="200000"/>
                </a:srgbClr>
              </a:solidFill>
              <a:latin typeface="Gill Sans MT"/>
            </a:endParaRPr>
          </a:p>
        </p:txBody>
      </p:sp>
    </p:spTree>
    <p:extLst>
      <p:ext uri="{BB962C8B-B14F-4D97-AF65-F5344CB8AC3E}">
        <p14:creationId xmlns:p14="http://schemas.microsoft.com/office/powerpoint/2010/main" val="2711048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t>Context</a:t>
            </a:r>
          </a:p>
        </p:txBody>
      </p:sp>
      <p:sp>
        <p:nvSpPr>
          <p:cNvPr id="32771" name="Rectangle 3"/>
          <p:cNvSpPr>
            <a:spLocks noGrp="1" noChangeArrowheads="1"/>
          </p:cNvSpPr>
          <p:nvPr>
            <p:ph type="body" idx="1"/>
          </p:nvPr>
        </p:nvSpPr>
        <p:spPr/>
        <p:txBody>
          <a:bodyPr/>
          <a:lstStyle/>
          <a:p>
            <a:r>
              <a:rPr lang="en-US" dirty="0"/>
              <a:t>The “situation” which generates the need for writing</a:t>
            </a:r>
          </a:p>
          <a:p>
            <a:r>
              <a:rPr lang="en-US" dirty="0"/>
              <a:t>Affected by the </a:t>
            </a:r>
          </a:p>
          <a:p>
            <a:pPr lvl="1"/>
            <a:r>
              <a:rPr lang="en-US" dirty="0"/>
              <a:t>Time period or timing</a:t>
            </a:r>
          </a:p>
          <a:p>
            <a:pPr lvl="1"/>
            <a:r>
              <a:rPr lang="en-US" dirty="0"/>
              <a:t>Location</a:t>
            </a:r>
          </a:p>
          <a:p>
            <a:pPr lvl="1"/>
            <a:r>
              <a:rPr lang="en-US" dirty="0"/>
              <a:t>Current events</a:t>
            </a:r>
          </a:p>
          <a:p>
            <a:pPr lvl="1"/>
            <a:r>
              <a:rPr lang="en-US" dirty="0"/>
              <a:t>Cultural significance</a:t>
            </a:r>
          </a:p>
          <a:p>
            <a:pPr lvl="1"/>
            <a:endParaRPr lang="en-US" dirty="0"/>
          </a:p>
        </p:txBody>
      </p:sp>
    </p:spTree>
    <p:extLst>
      <p:ext uri="{BB962C8B-B14F-4D97-AF65-F5344CB8AC3E}">
        <p14:creationId xmlns:p14="http://schemas.microsoft.com/office/powerpoint/2010/main" val="26447234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 calcmode="lin" valueType="num">
                                      <p:cBhvr additive="base">
                                        <p:cTn id="7" dur="500" fill="hold"/>
                                        <p:tgtEl>
                                          <p:spTgt spid="327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77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2771">
                                            <p:txEl>
                                              <p:pRg st="1" end="1"/>
                                            </p:txEl>
                                          </p:spTgt>
                                        </p:tgtEl>
                                        <p:attrNameLst>
                                          <p:attrName>style.visibility</p:attrName>
                                        </p:attrNameLst>
                                      </p:cBhvr>
                                      <p:to>
                                        <p:strVal val="visible"/>
                                      </p:to>
                                    </p:set>
                                    <p:anim calcmode="lin" valueType="num">
                                      <p:cBhvr additive="base">
                                        <p:cTn id="11" dur="500" fill="hold"/>
                                        <p:tgtEl>
                                          <p:spTgt spid="3277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2771">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2771">
                                            <p:txEl>
                                              <p:pRg st="2" end="2"/>
                                            </p:txEl>
                                          </p:spTgt>
                                        </p:tgtEl>
                                        <p:attrNameLst>
                                          <p:attrName>style.visibility</p:attrName>
                                        </p:attrNameLst>
                                      </p:cBhvr>
                                      <p:to>
                                        <p:strVal val="visible"/>
                                      </p:to>
                                    </p:set>
                                    <p:anim calcmode="lin" valueType="num">
                                      <p:cBhvr additive="base">
                                        <p:cTn id="15" dur="500" fill="hold"/>
                                        <p:tgtEl>
                                          <p:spTgt spid="32771">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2771">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2771">
                                            <p:txEl>
                                              <p:pRg st="3" end="3"/>
                                            </p:txEl>
                                          </p:spTgt>
                                        </p:tgtEl>
                                        <p:attrNameLst>
                                          <p:attrName>style.visibility</p:attrName>
                                        </p:attrNameLst>
                                      </p:cBhvr>
                                      <p:to>
                                        <p:strVal val="visible"/>
                                      </p:to>
                                    </p:set>
                                    <p:anim calcmode="lin" valueType="num">
                                      <p:cBhvr additive="base">
                                        <p:cTn id="19" dur="500" fill="hold"/>
                                        <p:tgtEl>
                                          <p:spTgt spid="3277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771">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2771">
                                            <p:txEl>
                                              <p:pRg st="4" end="4"/>
                                            </p:txEl>
                                          </p:spTgt>
                                        </p:tgtEl>
                                        <p:attrNameLst>
                                          <p:attrName>style.visibility</p:attrName>
                                        </p:attrNameLst>
                                      </p:cBhvr>
                                      <p:to>
                                        <p:strVal val="visible"/>
                                      </p:to>
                                    </p:set>
                                    <p:anim calcmode="lin" valueType="num">
                                      <p:cBhvr additive="base">
                                        <p:cTn id="23" dur="500" fill="hold"/>
                                        <p:tgtEl>
                                          <p:spTgt spid="32771">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2771">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2771">
                                            <p:txEl>
                                              <p:pRg st="5" end="5"/>
                                            </p:txEl>
                                          </p:spTgt>
                                        </p:tgtEl>
                                        <p:attrNameLst>
                                          <p:attrName>style.visibility</p:attrName>
                                        </p:attrNameLst>
                                      </p:cBhvr>
                                      <p:to>
                                        <p:strVal val="visible"/>
                                      </p:to>
                                    </p:set>
                                    <p:anim calcmode="lin" valueType="num">
                                      <p:cBhvr additive="base">
                                        <p:cTn id="27" dur="500" fill="hold"/>
                                        <p:tgtEl>
                                          <p:spTgt spid="32771">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277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t>Rhetorical Situation</a:t>
            </a:r>
          </a:p>
        </p:txBody>
      </p:sp>
      <p:sp>
        <p:nvSpPr>
          <p:cNvPr id="34819" name="Rectangle 3"/>
          <p:cNvSpPr>
            <a:spLocks noGrp="1" noChangeArrowheads="1"/>
          </p:cNvSpPr>
          <p:nvPr>
            <p:ph type="body" idx="1"/>
          </p:nvPr>
        </p:nvSpPr>
        <p:spPr>
          <a:xfrm>
            <a:off x="5410200" y="1600200"/>
            <a:ext cx="3200400" cy="4800600"/>
          </a:xfrm>
        </p:spPr>
        <p:txBody>
          <a:bodyPr/>
          <a:lstStyle/>
          <a:p>
            <a:r>
              <a:rPr lang="en-US" dirty="0"/>
              <a:t>Writer</a:t>
            </a:r>
          </a:p>
          <a:p>
            <a:r>
              <a:rPr lang="en-US" dirty="0"/>
              <a:t>Purpose</a:t>
            </a:r>
          </a:p>
          <a:p>
            <a:r>
              <a:rPr lang="en-US" dirty="0"/>
              <a:t>Audience</a:t>
            </a:r>
          </a:p>
          <a:p>
            <a:r>
              <a:rPr lang="en-US" dirty="0"/>
              <a:t>Topic</a:t>
            </a:r>
          </a:p>
          <a:p>
            <a:r>
              <a:rPr lang="en-US" dirty="0"/>
              <a:t>Context</a:t>
            </a:r>
          </a:p>
          <a:p>
            <a:r>
              <a:rPr lang="en-US" dirty="0"/>
              <a:t>Culture</a:t>
            </a:r>
          </a:p>
        </p:txBody>
      </p:sp>
      <p:pic>
        <p:nvPicPr>
          <p:cNvPr id="34821" name="Picture 5"/>
          <p:cNvPicPr>
            <a:picLocks noChangeAspect="1" noChangeArrowheads="1"/>
          </p:cNvPicPr>
          <p:nvPr/>
        </p:nvPicPr>
        <p:blipFill>
          <a:blip r:embed="rId3" cstate="print"/>
          <a:srcRect/>
          <a:stretch>
            <a:fillRect/>
          </a:stretch>
        </p:blipFill>
        <p:spPr bwMode="auto">
          <a:xfrm>
            <a:off x="1066800" y="2057400"/>
            <a:ext cx="3733800" cy="2478088"/>
          </a:xfrm>
          <a:prstGeom prst="rect">
            <a:avLst/>
          </a:prstGeom>
          <a:noFill/>
        </p:spPr>
      </p:pic>
    </p:spTree>
    <p:extLst>
      <p:ext uri="{BB962C8B-B14F-4D97-AF65-F5344CB8AC3E}">
        <p14:creationId xmlns:p14="http://schemas.microsoft.com/office/powerpoint/2010/main" val="24227207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 calcmode="lin" valueType="num">
                                      <p:cBhvr additive="base">
                                        <p:cTn id="7" dur="500" fill="hold"/>
                                        <p:tgtEl>
                                          <p:spTgt spid="348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48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4819">
                                            <p:txEl>
                                              <p:pRg st="1" end="1"/>
                                            </p:txEl>
                                          </p:spTgt>
                                        </p:tgtEl>
                                        <p:attrNameLst>
                                          <p:attrName>style.visibility</p:attrName>
                                        </p:attrNameLst>
                                      </p:cBhvr>
                                      <p:to>
                                        <p:strVal val="visible"/>
                                      </p:to>
                                    </p:set>
                                    <p:anim calcmode="lin" valueType="num">
                                      <p:cBhvr additive="base">
                                        <p:cTn id="13" dur="500" fill="hold"/>
                                        <p:tgtEl>
                                          <p:spTgt spid="348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48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4819">
                                            <p:txEl>
                                              <p:pRg st="2" end="2"/>
                                            </p:txEl>
                                          </p:spTgt>
                                        </p:tgtEl>
                                        <p:attrNameLst>
                                          <p:attrName>style.visibility</p:attrName>
                                        </p:attrNameLst>
                                      </p:cBhvr>
                                      <p:to>
                                        <p:strVal val="visible"/>
                                      </p:to>
                                    </p:set>
                                    <p:anim calcmode="lin" valueType="num">
                                      <p:cBhvr additive="base">
                                        <p:cTn id="19" dur="500" fill="hold"/>
                                        <p:tgtEl>
                                          <p:spTgt spid="348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48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4819">
                                            <p:txEl>
                                              <p:pRg st="3" end="3"/>
                                            </p:txEl>
                                          </p:spTgt>
                                        </p:tgtEl>
                                        <p:attrNameLst>
                                          <p:attrName>style.visibility</p:attrName>
                                        </p:attrNameLst>
                                      </p:cBhvr>
                                      <p:to>
                                        <p:strVal val="visible"/>
                                      </p:to>
                                    </p:set>
                                    <p:anim calcmode="lin" valueType="num">
                                      <p:cBhvr additive="base">
                                        <p:cTn id="25" dur="500" fill="hold"/>
                                        <p:tgtEl>
                                          <p:spTgt spid="3481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48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4819">
                                            <p:txEl>
                                              <p:pRg st="4" end="4"/>
                                            </p:txEl>
                                          </p:spTgt>
                                        </p:tgtEl>
                                        <p:attrNameLst>
                                          <p:attrName>style.visibility</p:attrName>
                                        </p:attrNameLst>
                                      </p:cBhvr>
                                      <p:to>
                                        <p:strVal val="visible"/>
                                      </p:to>
                                    </p:set>
                                    <p:anim calcmode="lin" valueType="num">
                                      <p:cBhvr additive="base">
                                        <p:cTn id="31" dur="500" fill="hold"/>
                                        <p:tgtEl>
                                          <p:spTgt spid="3481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481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4819">
                                            <p:txEl>
                                              <p:pRg st="5" end="5"/>
                                            </p:txEl>
                                          </p:spTgt>
                                        </p:tgtEl>
                                        <p:attrNameLst>
                                          <p:attrName>style.visibility</p:attrName>
                                        </p:attrNameLst>
                                      </p:cBhvr>
                                      <p:to>
                                        <p:strVal val="visible"/>
                                      </p:to>
                                    </p:set>
                                    <p:anim calcmode="lin" valueType="num">
                                      <p:cBhvr additive="base">
                                        <p:cTn id="37" dur="500" fill="hold"/>
                                        <p:tgtEl>
                                          <p:spTgt spid="3481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481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t>What this means…</a:t>
            </a:r>
          </a:p>
        </p:txBody>
      </p:sp>
      <p:sp>
        <p:nvSpPr>
          <p:cNvPr id="36867" name="Rectangle 3"/>
          <p:cNvSpPr>
            <a:spLocks noGrp="1" noChangeArrowheads="1"/>
          </p:cNvSpPr>
          <p:nvPr>
            <p:ph type="body" idx="1"/>
          </p:nvPr>
        </p:nvSpPr>
        <p:spPr/>
        <p:txBody>
          <a:bodyPr/>
          <a:lstStyle/>
          <a:p>
            <a:r>
              <a:rPr lang="en-US"/>
              <a:t>You need to be aware that a rhetorical situation exists </a:t>
            </a:r>
            <a:r>
              <a:rPr lang="en-US" b="1"/>
              <a:t>every time</a:t>
            </a:r>
            <a:r>
              <a:rPr lang="en-US"/>
              <a:t> you write.</a:t>
            </a:r>
          </a:p>
          <a:p>
            <a:endParaRPr lang="en-US"/>
          </a:p>
          <a:p>
            <a:r>
              <a:rPr lang="en-US"/>
              <a:t>You need to adapt your writing depending on your purpose and your audience.</a:t>
            </a:r>
          </a:p>
        </p:txBody>
      </p:sp>
    </p:spTree>
    <p:extLst>
      <p:ext uri="{BB962C8B-B14F-4D97-AF65-F5344CB8AC3E}">
        <p14:creationId xmlns:p14="http://schemas.microsoft.com/office/powerpoint/2010/main" val="12908406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8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04800"/>
            <a:ext cx="7498080" cy="1143000"/>
          </a:xfrm>
        </p:spPr>
        <p:txBody>
          <a:bodyPr>
            <a:noAutofit/>
          </a:bodyPr>
          <a:lstStyle/>
          <a:p>
            <a:pPr algn="ctr"/>
            <a:r>
              <a:rPr lang="en-US" sz="3200" dirty="0" smtClean="0"/>
              <a:t>Review of Genres </a:t>
            </a:r>
            <a:br>
              <a:rPr lang="en-US" sz="3200" dirty="0" smtClean="0"/>
            </a:br>
            <a:r>
              <a:rPr lang="en-US" sz="3200" dirty="0" smtClean="0"/>
              <a:t>and the Technical Writing Process</a:t>
            </a:r>
            <a:endParaRPr lang="en-US" sz="3200" dirty="0"/>
          </a:p>
        </p:txBody>
      </p:sp>
      <p:sp>
        <p:nvSpPr>
          <p:cNvPr id="5" name="TextBox 4"/>
          <p:cNvSpPr txBox="1"/>
          <p:nvPr/>
        </p:nvSpPr>
        <p:spPr>
          <a:xfrm>
            <a:off x="1143000" y="1828800"/>
            <a:ext cx="7848600" cy="3108543"/>
          </a:xfrm>
          <a:prstGeom prst="rect">
            <a:avLst/>
          </a:prstGeom>
          <a:noFill/>
        </p:spPr>
        <p:txBody>
          <a:bodyPr wrap="square" rtlCol="0">
            <a:spAutoFit/>
          </a:bodyPr>
          <a:lstStyle/>
          <a:p>
            <a:pPr defTabSz="914400"/>
            <a:r>
              <a:rPr lang="en-US" sz="2800" dirty="0">
                <a:solidFill>
                  <a:srgbClr val="0070C0"/>
                </a:solidFill>
                <a:latin typeface="Gill Sans MT"/>
              </a:rPr>
              <a:t>Genres</a:t>
            </a:r>
            <a:endParaRPr lang="en-US" sz="3200" dirty="0">
              <a:solidFill>
                <a:srgbClr val="0070C0"/>
              </a:solidFill>
              <a:latin typeface="Gill Sans MT"/>
            </a:endParaRPr>
          </a:p>
          <a:p>
            <a:pPr marL="914400" lvl="1" indent="-457200" defTabSz="914400">
              <a:buFont typeface="Arial" pitchFamily="34" charset="0"/>
              <a:buChar char="•"/>
            </a:pPr>
            <a:r>
              <a:rPr lang="en-US" sz="2800" dirty="0">
                <a:solidFill>
                  <a:prstClr val="black"/>
                </a:solidFill>
                <a:latin typeface="Gill Sans MT"/>
              </a:rPr>
              <a:t>Relatively stable </a:t>
            </a:r>
            <a:r>
              <a:rPr lang="en-US" sz="2800" dirty="0">
                <a:solidFill>
                  <a:prstClr val="black"/>
                </a:solidFill>
                <a:latin typeface="Gill Sans MT"/>
              </a:rPr>
              <a:t>patterns that reflect the </a:t>
            </a:r>
            <a:r>
              <a:rPr lang="en-US" sz="2800" dirty="0">
                <a:solidFill>
                  <a:prstClr val="black"/>
                </a:solidFill>
                <a:latin typeface="Gill Sans MT"/>
              </a:rPr>
              <a:t>activities </a:t>
            </a:r>
            <a:r>
              <a:rPr lang="en-US" sz="2800" dirty="0">
                <a:solidFill>
                  <a:prstClr val="black"/>
                </a:solidFill>
                <a:latin typeface="Gill Sans MT"/>
              </a:rPr>
              <a:t>and practices of the </a:t>
            </a:r>
            <a:r>
              <a:rPr lang="en-US" sz="2800" dirty="0">
                <a:solidFill>
                  <a:prstClr val="black"/>
                </a:solidFill>
                <a:latin typeface="Gill Sans MT"/>
              </a:rPr>
              <a:t>workplace</a:t>
            </a:r>
          </a:p>
          <a:p>
            <a:pPr marL="914400" lvl="1" indent="-457200" defTabSz="914400">
              <a:buFont typeface="Arial" pitchFamily="34" charset="0"/>
              <a:buChar char="•"/>
            </a:pPr>
            <a:r>
              <a:rPr lang="en-US" sz="2800" dirty="0">
                <a:solidFill>
                  <a:prstClr val="black"/>
                </a:solidFill>
                <a:latin typeface="Gill Sans MT"/>
              </a:rPr>
              <a:t>Shape </a:t>
            </a:r>
            <a:r>
              <a:rPr lang="en-US" sz="2800" dirty="0">
                <a:solidFill>
                  <a:prstClr val="black"/>
                </a:solidFill>
                <a:latin typeface="Gill Sans MT"/>
              </a:rPr>
              <a:t>a document’s content, organization, </a:t>
            </a:r>
            <a:r>
              <a:rPr lang="en-US" sz="2800" dirty="0">
                <a:solidFill>
                  <a:prstClr val="black"/>
                </a:solidFill>
                <a:latin typeface="Gill Sans MT"/>
              </a:rPr>
              <a:t>style</a:t>
            </a:r>
            <a:r>
              <a:rPr lang="en-US" sz="2800" dirty="0">
                <a:solidFill>
                  <a:prstClr val="black"/>
                </a:solidFill>
                <a:latin typeface="Gill Sans MT"/>
              </a:rPr>
              <a:t>, design, and </a:t>
            </a:r>
            <a:r>
              <a:rPr lang="en-US" sz="2800" dirty="0">
                <a:solidFill>
                  <a:prstClr val="black"/>
                </a:solidFill>
                <a:latin typeface="Gill Sans MT"/>
              </a:rPr>
              <a:t>medium</a:t>
            </a:r>
          </a:p>
          <a:p>
            <a:pPr marL="914400" lvl="1" indent="-457200" defTabSz="914400">
              <a:buFont typeface="Arial" pitchFamily="34" charset="0"/>
              <a:buChar char="•"/>
            </a:pPr>
            <a:r>
              <a:rPr lang="en-US" sz="2800" dirty="0">
                <a:solidFill>
                  <a:prstClr val="black"/>
                </a:solidFill>
                <a:latin typeface="Gill Sans MT"/>
              </a:rPr>
              <a:t>Help </a:t>
            </a:r>
            <a:r>
              <a:rPr lang="en-US" sz="2800" dirty="0">
                <a:solidFill>
                  <a:prstClr val="black"/>
                </a:solidFill>
                <a:latin typeface="Gill Sans MT"/>
              </a:rPr>
              <a:t>you anticipate the needs of your readers and their </a:t>
            </a:r>
            <a:r>
              <a:rPr lang="en-US" sz="2800" dirty="0">
                <a:solidFill>
                  <a:prstClr val="black"/>
                </a:solidFill>
                <a:latin typeface="Gill Sans MT"/>
              </a:rPr>
              <a:t>situations</a:t>
            </a:r>
          </a:p>
        </p:txBody>
      </p:sp>
      <p:sp>
        <p:nvSpPr>
          <p:cNvPr id="6" name="Footer Placeholder 3"/>
          <p:cNvSpPr>
            <a:spLocks noGrp="1"/>
          </p:cNvSpPr>
          <p:nvPr>
            <p:ph type="ftr" sz="quarter" idx="11"/>
          </p:nvPr>
        </p:nvSpPr>
        <p:spPr>
          <a:xfrm>
            <a:off x="990600" y="6248400"/>
            <a:ext cx="3429000" cy="476250"/>
          </a:xfrm>
        </p:spPr>
        <p:txBody>
          <a:bodyPr/>
          <a:lstStyle/>
          <a:p>
            <a:r>
              <a:rPr lang="en-US" dirty="0" smtClean="0">
                <a:solidFill>
                  <a:srgbClr val="C5D1D7">
                    <a:shade val="50000"/>
                    <a:satMod val="200000"/>
                  </a:srgbClr>
                </a:solidFill>
                <a:latin typeface="Gill Sans MT"/>
              </a:rPr>
              <a:t>Copyright </a:t>
            </a:r>
            <a:r>
              <a:rPr lang="en-US" dirty="0">
                <a:solidFill>
                  <a:srgbClr val="C5D1D7">
                    <a:shade val="50000"/>
                    <a:satMod val="200000"/>
                  </a:srgbClr>
                </a:solidFill>
                <a:latin typeface="Gill Sans MT"/>
              </a:rPr>
              <a:t>© </a:t>
            </a:r>
            <a:r>
              <a:rPr lang="en-US" dirty="0" smtClean="0">
                <a:solidFill>
                  <a:srgbClr val="C5D1D7">
                    <a:shade val="50000"/>
                    <a:satMod val="200000"/>
                  </a:srgbClr>
                </a:solidFill>
                <a:latin typeface="Gill Sans MT"/>
              </a:rPr>
              <a:t>2012 Pearson Education, Inc.</a:t>
            </a:r>
            <a:endParaRPr lang="en-US" dirty="0">
              <a:solidFill>
                <a:srgbClr val="C5D1D7">
                  <a:shade val="50000"/>
                  <a:satMod val="200000"/>
                </a:srgbClr>
              </a:solidFill>
              <a:latin typeface="Gill Sans MT"/>
            </a:endParaRPr>
          </a:p>
        </p:txBody>
      </p:sp>
    </p:spTree>
    <p:extLst>
      <p:ext uri="{BB962C8B-B14F-4D97-AF65-F5344CB8AC3E}">
        <p14:creationId xmlns:p14="http://schemas.microsoft.com/office/powerpoint/2010/main" val="8513494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3140" t="32622" r="24237" b="10976"/>
          <a:stretch/>
        </p:blipFill>
        <p:spPr bwMode="auto">
          <a:xfrm>
            <a:off x="1066800" y="990600"/>
            <a:ext cx="7557393" cy="4468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7924800" y="1295400"/>
            <a:ext cx="1108400" cy="2095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Gill Sans MT"/>
            </a:endParaRPr>
          </a:p>
        </p:txBody>
      </p:sp>
      <p:sp>
        <p:nvSpPr>
          <p:cNvPr id="5" name="Footer Placeholder 3"/>
          <p:cNvSpPr>
            <a:spLocks noGrp="1"/>
          </p:cNvSpPr>
          <p:nvPr>
            <p:ph type="ftr" sz="quarter" idx="11"/>
          </p:nvPr>
        </p:nvSpPr>
        <p:spPr>
          <a:xfrm>
            <a:off x="990600" y="6248400"/>
            <a:ext cx="3429000" cy="476250"/>
          </a:xfrm>
        </p:spPr>
        <p:txBody>
          <a:bodyPr/>
          <a:lstStyle/>
          <a:p>
            <a:r>
              <a:rPr lang="en-US" dirty="0" smtClean="0">
                <a:solidFill>
                  <a:srgbClr val="C5D1D7">
                    <a:shade val="50000"/>
                    <a:satMod val="200000"/>
                  </a:srgbClr>
                </a:solidFill>
                <a:latin typeface="Gill Sans MT"/>
              </a:rPr>
              <a:t>Copyright </a:t>
            </a:r>
            <a:r>
              <a:rPr lang="en-US" dirty="0">
                <a:solidFill>
                  <a:srgbClr val="C5D1D7">
                    <a:shade val="50000"/>
                    <a:satMod val="200000"/>
                  </a:srgbClr>
                </a:solidFill>
                <a:latin typeface="Gill Sans MT"/>
              </a:rPr>
              <a:t>© </a:t>
            </a:r>
            <a:r>
              <a:rPr lang="en-US" dirty="0" smtClean="0">
                <a:solidFill>
                  <a:srgbClr val="C5D1D7">
                    <a:shade val="50000"/>
                    <a:satMod val="200000"/>
                  </a:srgbClr>
                </a:solidFill>
                <a:latin typeface="Gill Sans MT"/>
              </a:rPr>
              <a:t>2012 Pearson Education, Inc.</a:t>
            </a:r>
            <a:endParaRPr lang="en-US" dirty="0">
              <a:solidFill>
                <a:srgbClr val="C5D1D7">
                  <a:shade val="50000"/>
                  <a:satMod val="200000"/>
                </a:srgbClr>
              </a:solidFill>
              <a:latin typeface="Gill Sans MT"/>
            </a:endParaRPr>
          </a:p>
        </p:txBody>
      </p:sp>
      <p:sp>
        <p:nvSpPr>
          <p:cNvPr id="6" name="TextBox 5"/>
          <p:cNvSpPr txBox="1"/>
          <p:nvPr/>
        </p:nvSpPr>
        <p:spPr>
          <a:xfrm>
            <a:off x="1066800" y="228600"/>
            <a:ext cx="7010400" cy="646331"/>
          </a:xfrm>
          <a:prstGeom prst="rect">
            <a:avLst/>
          </a:prstGeom>
          <a:noFill/>
        </p:spPr>
        <p:txBody>
          <a:bodyPr wrap="square" rtlCol="0">
            <a:spAutoFit/>
          </a:bodyPr>
          <a:lstStyle/>
          <a:p>
            <a:pPr defTabSz="914400"/>
            <a:r>
              <a:rPr lang="en-US" sz="3600" dirty="0">
                <a:solidFill>
                  <a:prstClr val="black"/>
                </a:solidFill>
                <a:latin typeface="Gill Sans MT"/>
              </a:rPr>
              <a:t>Overview</a:t>
            </a:r>
            <a:endParaRPr lang="en-US" sz="3600" dirty="0">
              <a:solidFill>
                <a:prstClr val="black"/>
              </a:solidFill>
              <a:latin typeface="Gill Sans MT"/>
            </a:endParaRPr>
          </a:p>
        </p:txBody>
      </p:sp>
    </p:spTree>
    <p:extLst>
      <p:ext uri="{BB962C8B-B14F-4D97-AF65-F5344CB8AC3E}">
        <p14:creationId xmlns:p14="http://schemas.microsoft.com/office/powerpoint/2010/main" val="66524578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04800"/>
            <a:ext cx="7498080" cy="1143000"/>
          </a:xfrm>
        </p:spPr>
        <p:txBody>
          <a:bodyPr>
            <a:noAutofit/>
          </a:bodyPr>
          <a:lstStyle/>
          <a:p>
            <a:pPr algn="ctr"/>
            <a:r>
              <a:rPr lang="en-US" sz="3200" dirty="0"/>
              <a:t>Developing a </a:t>
            </a:r>
            <a:r>
              <a:rPr lang="en-US" sz="3200" dirty="0" smtClean="0"/>
              <a:t>Workplace Writing Process (1)</a:t>
            </a:r>
            <a:endParaRPr lang="en-US" sz="3200" dirty="0"/>
          </a:p>
        </p:txBody>
      </p:sp>
      <p:sp>
        <p:nvSpPr>
          <p:cNvPr id="5" name="TextBox 4"/>
          <p:cNvSpPr txBox="1"/>
          <p:nvPr/>
        </p:nvSpPr>
        <p:spPr>
          <a:xfrm>
            <a:off x="1447800" y="1828800"/>
            <a:ext cx="7239000" cy="3785652"/>
          </a:xfrm>
          <a:prstGeom prst="rect">
            <a:avLst/>
          </a:prstGeom>
          <a:noFill/>
        </p:spPr>
        <p:txBody>
          <a:bodyPr wrap="square" rtlCol="0">
            <a:spAutoFit/>
          </a:bodyPr>
          <a:lstStyle/>
          <a:p>
            <a:pPr marL="457200" indent="-457200" defTabSz="914400">
              <a:buFont typeface="Arial" pitchFamily="34" charset="0"/>
              <a:buChar char="•"/>
            </a:pPr>
            <a:r>
              <a:rPr lang="en-US" sz="3200" dirty="0">
                <a:solidFill>
                  <a:prstClr val="black"/>
                </a:solidFill>
                <a:latin typeface="Gill Sans MT"/>
              </a:rPr>
              <a:t>Stage 1: Planning and Researching</a:t>
            </a:r>
          </a:p>
          <a:p>
            <a:pPr marL="914400" lvl="1" indent="-457200" defTabSz="914400">
              <a:buFont typeface="Arial" pitchFamily="34" charset="0"/>
              <a:buChar char="•"/>
            </a:pPr>
            <a:r>
              <a:rPr lang="en-US" sz="2800" dirty="0">
                <a:solidFill>
                  <a:prstClr val="black"/>
                </a:solidFill>
                <a:latin typeface="Gill Sans MT"/>
              </a:rPr>
              <a:t>Define the rhetorical situation</a:t>
            </a:r>
          </a:p>
          <a:p>
            <a:pPr marL="914400" lvl="1" indent="-457200" defTabSz="914400">
              <a:buFont typeface="Arial" pitchFamily="34" charset="0"/>
              <a:buChar char="•"/>
            </a:pPr>
            <a:r>
              <a:rPr lang="en-US" sz="2800" dirty="0">
                <a:solidFill>
                  <a:prstClr val="black"/>
                </a:solidFill>
                <a:latin typeface="Gill Sans MT"/>
              </a:rPr>
              <a:t>State your purpose</a:t>
            </a:r>
          </a:p>
          <a:p>
            <a:pPr marL="914400" lvl="1" indent="-457200" defTabSz="914400">
              <a:buFont typeface="Arial" pitchFamily="34" charset="0"/>
              <a:buChar char="•"/>
            </a:pPr>
            <a:r>
              <a:rPr lang="en-US" sz="2800" dirty="0">
                <a:solidFill>
                  <a:prstClr val="black"/>
                </a:solidFill>
                <a:latin typeface="Gill Sans MT"/>
              </a:rPr>
              <a:t>Research your subject</a:t>
            </a:r>
          </a:p>
          <a:p>
            <a:pPr marL="457200" indent="-457200" defTabSz="914400">
              <a:buFont typeface="Arial" pitchFamily="34" charset="0"/>
              <a:buChar char="•"/>
            </a:pPr>
            <a:r>
              <a:rPr lang="en-US" sz="3200" dirty="0">
                <a:solidFill>
                  <a:prstClr val="black"/>
                </a:solidFill>
                <a:latin typeface="Gill Sans MT"/>
              </a:rPr>
              <a:t>Stage 2: Organizing and drafting the content</a:t>
            </a:r>
          </a:p>
          <a:p>
            <a:pPr marL="457200" indent="-457200" defTabSz="914400">
              <a:buFont typeface="Arial" pitchFamily="34" charset="0"/>
              <a:buChar char="•"/>
            </a:pPr>
            <a:r>
              <a:rPr lang="en-US" sz="3200" dirty="0">
                <a:solidFill>
                  <a:prstClr val="black"/>
                </a:solidFill>
                <a:latin typeface="Gill Sans MT"/>
              </a:rPr>
              <a:t>Stage 3: Improving the style</a:t>
            </a:r>
            <a:endParaRPr lang="en-US" sz="2800" dirty="0">
              <a:solidFill>
                <a:prstClr val="black"/>
              </a:solidFill>
              <a:latin typeface="Gill Sans MT"/>
            </a:endParaRPr>
          </a:p>
          <a:p>
            <a:pPr marL="914400" lvl="1" indent="-457200" defTabSz="914400">
              <a:buFont typeface="Arial" pitchFamily="34" charset="0"/>
              <a:buChar char="•"/>
            </a:pPr>
            <a:r>
              <a:rPr lang="en-US" sz="2800" dirty="0">
                <a:solidFill>
                  <a:prstClr val="black"/>
                </a:solidFill>
                <a:latin typeface="Gill Sans MT"/>
              </a:rPr>
              <a:t>Plain style and persuasive style</a:t>
            </a:r>
            <a:endParaRPr lang="en-US" sz="3200" dirty="0">
              <a:solidFill>
                <a:prstClr val="black"/>
              </a:solidFill>
              <a:latin typeface="Gill Sans MT"/>
            </a:endParaRPr>
          </a:p>
        </p:txBody>
      </p:sp>
      <p:sp>
        <p:nvSpPr>
          <p:cNvPr id="6" name="Footer Placeholder 3"/>
          <p:cNvSpPr>
            <a:spLocks noGrp="1"/>
          </p:cNvSpPr>
          <p:nvPr>
            <p:ph type="ftr" sz="quarter" idx="11"/>
          </p:nvPr>
        </p:nvSpPr>
        <p:spPr>
          <a:xfrm>
            <a:off x="990600" y="6248400"/>
            <a:ext cx="3429000" cy="476250"/>
          </a:xfrm>
        </p:spPr>
        <p:txBody>
          <a:bodyPr/>
          <a:lstStyle/>
          <a:p>
            <a:r>
              <a:rPr lang="en-US" dirty="0" smtClean="0">
                <a:solidFill>
                  <a:srgbClr val="C5D1D7">
                    <a:shade val="50000"/>
                    <a:satMod val="200000"/>
                  </a:srgbClr>
                </a:solidFill>
                <a:latin typeface="Gill Sans MT"/>
              </a:rPr>
              <a:t>Copyright </a:t>
            </a:r>
            <a:r>
              <a:rPr lang="en-US" dirty="0">
                <a:solidFill>
                  <a:srgbClr val="C5D1D7">
                    <a:shade val="50000"/>
                    <a:satMod val="200000"/>
                  </a:srgbClr>
                </a:solidFill>
                <a:latin typeface="Gill Sans MT"/>
              </a:rPr>
              <a:t>© </a:t>
            </a:r>
            <a:r>
              <a:rPr lang="en-US" dirty="0" smtClean="0">
                <a:solidFill>
                  <a:srgbClr val="C5D1D7">
                    <a:shade val="50000"/>
                    <a:satMod val="200000"/>
                  </a:srgbClr>
                </a:solidFill>
                <a:latin typeface="Gill Sans MT"/>
              </a:rPr>
              <a:t>2012 Pearson Education, Inc.</a:t>
            </a:r>
            <a:endParaRPr lang="en-US" dirty="0">
              <a:solidFill>
                <a:srgbClr val="C5D1D7">
                  <a:shade val="50000"/>
                  <a:satMod val="200000"/>
                </a:srgbClr>
              </a:solidFill>
              <a:latin typeface="Gill Sans MT"/>
            </a:endParaRPr>
          </a:p>
        </p:txBody>
      </p:sp>
    </p:spTree>
    <p:extLst>
      <p:ext uri="{BB962C8B-B14F-4D97-AF65-F5344CB8AC3E}">
        <p14:creationId xmlns:p14="http://schemas.microsoft.com/office/powerpoint/2010/main" val="3997553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04800"/>
            <a:ext cx="7498080" cy="1143000"/>
          </a:xfrm>
        </p:spPr>
        <p:txBody>
          <a:bodyPr>
            <a:noAutofit/>
          </a:bodyPr>
          <a:lstStyle/>
          <a:p>
            <a:pPr algn="ctr"/>
            <a:r>
              <a:rPr lang="en-US" sz="3200" dirty="0" smtClean="0">
                <a:solidFill>
                  <a:srgbClr val="646B86">
                    <a:satMod val="130000"/>
                  </a:srgbClr>
                </a:solidFill>
              </a:rPr>
              <a:t>Developing a Workplace Writing Process (2)</a:t>
            </a:r>
            <a:endParaRPr lang="en-US" dirty="0"/>
          </a:p>
        </p:txBody>
      </p:sp>
      <p:sp>
        <p:nvSpPr>
          <p:cNvPr id="5" name="TextBox 4"/>
          <p:cNvSpPr txBox="1"/>
          <p:nvPr/>
        </p:nvSpPr>
        <p:spPr>
          <a:xfrm>
            <a:off x="1447800" y="1828800"/>
            <a:ext cx="7239000" cy="3108543"/>
          </a:xfrm>
          <a:prstGeom prst="rect">
            <a:avLst/>
          </a:prstGeom>
          <a:noFill/>
        </p:spPr>
        <p:txBody>
          <a:bodyPr wrap="square" rtlCol="0">
            <a:spAutoFit/>
          </a:bodyPr>
          <a:lstStyle/>
          <a:p>
            <a:pPr marL="457200" indent="-457200" defTabSz="914400">
              <a:buFont typeface="Arial" pitchFamily="34" charset="0"/>
              <a:buChar char="•"/>
            </a:pPr>
            <a:r>
              <a:rPr lang="en-US" sz="3200" dirty="0">
                <a:solidFill>
                  <a:prstClr val="black"/>
                </a:solidFill>
                <a:latin typeface="Gill Sans MT"/>
              </a:rPr>
              <a:t>Stage 4: Designing the Document</a:t>
            </a:r>
            <a:endParaRPr lang="en-US" sz="2000" dirty="0">
              <a:solidFill>
                <a:prstClr val="black"/>
              </a:solidFill>
              <a:latin typeface="Gill Sans MT"/>
            </a:endParaRPr>
          </a:p>
          <a:p>
            <a:pPr marL="457200" indent="-457200" defTabSz="914400">
              <a:buFont typeface="Arial" pitchFamily="34" charset="0"/>
              <a:buChar char="•"/>
            </a:pPr>
            <a:r>
              <a:rPr lang="en-US" sz="3200" dirty="0">
                <a:solidFill>
                  <a:prstClr val="black"/>
                </a:solidFill>
                <a:latin typeface="Gill Sans MT"/>
              </a:rPr>
              <a:t>Stage 5: Revising and Editing</a:t>
            </a:r>
            <a:endParaRPr lang="en-US" sz="2800" dirty="0">
              <a:solidFill>
                <a:prstClr val="black"/>
              </a:solidFill>
              <a:latin typeface="Gill Sans MT"/>
            </a:endParaRPr>
          </a:p>
          <a:p>
            <a:pPr marL="914400" lvl="1" indent="-457200" defTabSz="914400">
              <a:buFont typeface="Arial" pitchFamily="34" charset="0"/>
              <a:buChar char="•"/>
            </a:pPr>
            <a:r>
              <a:rPr lang="en-US" sz="2800" dirty="0">
                <a:solidFill>
                  <a:prstClr val="black"/>
                </a:solidFill>
                <a:latin typeface="Gill Sans MT"/>
              </a:rPr>
              <a:t>Level 1:  Revising</a:t>
            </a:r>
          </a:p>
          <a:p>
            <a:pPr marL="914400" lvl="1" indent="-457200" defTabSz="914400">
              <a:buFont typeface="Arial" pitchFamily="34" charset="0"/>
              <a:buChar char="•"/>
            </a:pPr>
            <a:r>
              <a:rPr lang="en-US" sz="2800" dirty="0">
                <a:solidFill>
                  <a:prstClr val="black"/>
                </a:solidFill>
                <a:latin typeface="Gill Sans MT"/>
              </a:rPr>
              <a:t>Level 2:  Substantive editing</a:t>
            </a:r>
          </a:p>
          <a:p>
            <a:pPr marL="914400" lvl="1" indent="-457200" defTabSz="914400">
              <a:buFont typeface="Arial" pitchFamily="34" charset="0"/>
              <a:buChar char="•"/>
            </a:pPr>
            <a:r>
              <a:rPr lang="en-US" sz="2800" dirty="0">
                <a:solidFill>
                  <a:prstClr val="black"/>
                </a:solidFill>
                <a:latin typeface="Gill Sans MT"/>
              </a:rPr>
              <a:t>Level 3:  Copyediting</a:t>
            </a:r>
          </a:p>
          <a:p>
            <a:pPr marL="914400" lvl="1" indent="-457200" defTabSz="914400">
              <a:buFont typeface="Arial" pitchFamily="34" charset="0"/>
              <a:buChar char="•"/>
            </a:pPr>
            <a:r>
              <a:rPr lang="en-US" sz="2800" dirty="0">
                <a:solidFill>
                  <a:prstClr val="black"/>
                </a:solidFill>
                <a:latin typeface="Gill Sans MT"/>
              </a:rPr>
              <a:t>Level 4:  Proofreading</a:t>
            </a:r>
            <a:endParaRPr lang="en-US" sz="3200" dirty="0">
              <a:solidFill>
                <a:prstClr val="black"/>
              </a:solidFill>
              <a:latin typeface="Gill Sans MT"/>
            </a:endParaRPr>
          </a:p>
          <a:p>
            <a:pPr defTabSz="914400"/>
            <a:r>
              <a:rPr lang="en-US" dirty="0">
                <a:solidFill>
                  <a:prstClr val="black"/>
                </a:solidFill>
                <a:latin typeface="Gill Sans MT"/>
              </a:rPr>
              <a:t>	</a:t>
            </a:r>
            <a:endParaRPr lang="en-US" sz="2000" dirty="0">
              <a:solidFill>
                <a:prstClr val="black"/>
              </a:solidFill>
              <a:latin typeface="Gill Sans MT"/>
            </a:endParaRPr>
          </a:p>
        </p:txBody>
      </p:sp>
      <p:sp>
        <p:nvSpPr>
          <p:cNvPr id="6" name="Footer Placeholder 3"/>
          <p:cNvSpPr>
            <a:spLocks noGrp="1"/>
          </p:cNvSpPr>
          <p:nvPr>
            <p:ph type="ftr" sz="quarter" idx="11"/>
          </p:nvPr>
        </p:nvSpPr>
        <p:spPr>
          <a:xfrm>
            <a:off x="990600" y="6248400"/>
            <a:ext cx="3429000" cy="476250"/>
          </a:xfrm>
        </p:spPr>
        <p:txBody>
          <a:bodyPr/>
          <a:lstStyle/>
          <a:p>
            <a:r>
              <a:rPr lang="en-US" dirty="0" smtClean="0">
                <a:solidFill>
                  <a:srgbClr val="C5D1D7">
                    <a:shade val="50000"/>
                    <a:satMod val="200000"/>
                  </a:srgbClr>
                </a:solidFill>
                <a:latin typeface="Gill Sans MT"/>
              </a:rPr>
              <a:t>Copyright </a:t>
            </a:r>
            <a:r>
              <a:rPr lang="en-US" dirty="0">
                <a:solidFill>
                  <a:srgbClr val="C5D1D7">
                    <a:shade val="50000"/>
                    <a:satMod val="200000"/>
                  </a:srgbClr>
                </a:solidFill>
                <a:latin typeface="Gill Sans MT"/>
              </a:rPr>
              <a:t>© </a:t>
            </a:r>
            <a:r>
              <a:rPr lang="en-US" dirty="0" smtClean="0">
                <a:solidFill>
                  <a:srgbClr val="C5D1D7">
                    <a:shade val="50000"/>
                    <a:satMod val="200000"/>
                  </a:srgbClr>
                </a:solidFill>
                <a:latin typeface="Gill Sans MT"/>
              </a:rPr>
              <a:t>2012 Pearson Education, Inc.</a:t>
            </a:r>
            <a:endParaRPr lang="en-US" dirty="0">
              <a:solidFill>
                <a:srgbClr val="C5D1D7">
                  <a:shade val="50000"/>
                  <a:satMod val="200000"/>
                </a:srgbClr>
              </a:solidFill>
              <a:latin typeface="Gill Sans MT"/>
            </a:endParaRPr>
          </a:p>
        </p:txBody>
      </p:sp>
    </p:spTree>
    <p:extLst>
      <p:ext uri="{BB962C8B-B14F-4D97-AF65-F5344CB8AC3E}">
        <p14:creationId xmlns:p14="http://schemas.microsoft.com/office/powerpoint/2010/main" val="32464656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04800"/>
            <a:ext cx="7498080" cy="1143000"/>
          </a:xfrm>
        </p:spPr>
        <p:txBody>
          <a:bodyPr>
            <a:noAutofit/>
          </a:bodyPr>
          <a:lstStyle/>
          <a:p>
            <a:pPr algn="ctr"/>
            <a:r>
              <a:rPr lang="en-US" dirty="0" smtClean="0"/>
              <a:t>Planning and Researching</a:t>
            </a:r>
            <a:endParaRPr lang="en-US" dirty="0"/>
          </a:p>
        </p:txBody>
      </p:sp>
      <p:sp>
        <p:nvSpPr>
          <p:cNvPr id="4" name="TextBox 3"/>
          <p:cNvSpPr txBox="1"/>
          <p:nvPr/>
        </p:nvSpPr>
        <p:spPr>
          <a:xfrm>
            <a:off x="1143000" y="1524000"/>
            <a:ext cx="7848600" cy="3847207"/>
          </a:xfrm>
          <a:prstGeom prst="rect">
            <a:avLst/>
          </a:prstGeom>
          <a:noFill/>
        </p:spPr>
        <p:txBody>
          <a:bodyPr wrap="square" rtlCol="0">
            <a:spAutoFit/>
          </a:bodyPr>
          <a:lstStyle/>
          <a:p>
            <a:pPr indent="-457200" defTabSz="914400"/>
            <a:r>
              <a:rPr lang="en-US" sz="2800" dirty="0">
                <a:solidFill>
                  <a:srgbClr val="0070C0"/>
                </a:solidFill>
                <a:latin typeface="Gill Sans MT"/>
              </a:rPr>
              <a:t>Technical Description Genre</a:t>
            </a:r>
            <a:endParaRPr lang="en-US" sz="2800" dirty="0">
              <a:solidFill>
                <a:prstClr val="black"/>
              </a:solidFill>
              <a:latin typeface="Gill Sans MT"/>
            </a:endParaRPr>
          </a:p>
          <a:p>
            <a:pPr lvl="2" indent="-457200" defTabSz="914400">
              <a:buFont typeface="Arial" pitchFamily="34" charset="0"/>
              <a:buChar char="•"/>
            </a:pPr>
            <a:r>
              <a:rPr lang="en-US" sz="2400" dirty="0">
                <a:solidFill>
                  <a:prstClr val="black"/>
                </a:solidFill>
                <a:latin typeface="Gill Sans MT"/>
              </a:rPr>
              <a:t>Detailed Explanation of Objects, Places, </a:t>
            </a:r>
            <a:r>
              <a:rPr lang="en-US" sz="2400" dirty="0">
                <a:solidFill>
                  <a:prstClr val="black"/>
                </a:solidFill>
                <a:latin typeface="Gill Sans MT"/>
              </a:rPr>
              <a:t>o</a:t>
            </a:r>
            <a:r>
              <a:rPr lang="en-US" sz="2400" dirty="0">
                <a:solidFill>
                  <a:prstClr val="black"/>
                </a:solidFill>
                <a:latin typeface="Gill Sans MT"/>
              </a:rPr>
              <a:t>r Processes</a:t>
            </a:r>
          </a:p>
          <a:p>
            <a:pPr lvl="2" indent="-457200" defTabSz="914400">
              <a:buFont typeface="Arial" pitchFamily="34" charset="0"/>
              <a:buChar char="•"/>
            </a:pPr>
            <a:r>
              <a:rPr lang="en-US" sz="2400" dirty="0">
                <a:solidFill>
                  <a:prstClr val="black"/>
                </a:solidFill>
                <a:latin typeface="Gill Sans MT"/>
              </a:rPr>
              <a:t>Start </a:t>
            </a:r>
            <a:r>
              <a:rPr lang="en-US" sz="2400" dirty="0">
                <a:solidFill>
                  <a:prstClr val="black"/>
                </a:solidFill>
                <a:latin typeface="Gill Sans MT"/>
              </a:rPr>
              <a:t>b</a:t>
            </a:r>
            <a:r>
              <a:rPr lang="en-US" sz="2400" dirty="0">
                <a:solidFill>
                  <a:prstClr val="black"/>
                </a:solidFill>
                <a:latin typeface="Gill Sans MT"/>
              </a:rPr>
              <a:t>y Considering the Five-W and How Questions</a:t>
            </a:r>
          </a:p>
          <a:p>
            <a:pPr lvl="3" indent="-457200" defTabSz="914400">
              <a:buFont typeface="Arial" pitchFamily="34" charset="0"/>
              <a:buChar char="•"/>
            </a:pPr>
            <a:r>
              <a:rPr lang="en-US" sz="2400" dirty="0">
                <a:solidFill>
                  <a:prstClr val="black"/>
                </a:solidFill>
                <a:latin typeface="Gill Sans MT"/>
              </a:rPr>
              <a:t>Who might need this description</a:t>
            </a:r>
          </a:p>
          <a:p>
            <a:pPr lvl="3" indent="-457200" defTabSz="914400">
              <a:buFont typeface="Arial" pitchFamily="34" charset="0"/>
              <a:buChar char="•"/>
            </a:pPr>
            <a:r>
              <a:rPr lang="en-US" sz="2400" dirty="0">
                <a:solidFill>
                  <a:prstClr val="black"/>
                </a:solidFill>
                <a:latin typeface="Gill Sans MT"/>
              </a:rPr>
              <a:t>Why is this description needed</a:t>
            </a:r>
          </a:p>
          <a:p>
            <a:pPr lvl="3" indent="-457200" defTabSz="914400">
              <a:buFont typeface="Arial" pitchFamily="34" charset="0"/>
              <a:buChar char="•"/>
            </a:pPr>
            <a:r>
              <a:rPr lang="en-US" sz="2400" dirty="0">
                <a:solidFill>
                  <a:prstClr val="black"/>
                </a:solidFill>
                <a:latin typeface="Gill Sans MT"/>
              </a:rPr>
              <a:t>What details and facts should this description include?</a:t>
            </a:r>
          </a:p>
          <a:p>
            <a:pPr lvl="3" indent="-457200" defTabSz="914400">
              <a:buFont typeface="Arial" pitchFamily="34" charset="0"/>
              <a:buChar char="•"/>
            </a:pPr>
            <a:r>
              <a:rPr lang="en-US" sz="2400" dirty="0">
                <a:solidFill>
                  <a:prstClr val="black"/>
                </a:solidFill>
                <a:latin typeface="Gill Sans MT"/>
              </a:rPr>
              <a:t>Where will this description be used?</a:t>
            </a:r>
          </a:p>
          <a:p>
            <a:pPr lvl="3" indent="-457200" defTabSz="914400">
              <a:buFont typeface="Arial" pitchFamily="34" charset="0"/>
              <a:buChar char="•"/>
            </a:pPr>
            <a:r>
              <a:rPr lang="en-US" sz="2400" dirty="0">
                <a:solidFill>
                  <a:prstClr val="black"/>
                </a:solidFill>
                <a:latin typeface="Gill Sans MT"/>
              </a:rPr>
              <a:t>When will this description be used?</a:t>
            </a:r>
          </a:p>
          <a:p>
            <a:pPr lvl="3" indent="-457200" defTabSz="914400">
              <a:buFont typeface="Arial" pitchFamily="34" charset="0"/>
              <a:buChar char="•"/>
            </a:pPr>
            <a:r>
              <a:rPr lang="en-US" sz="2400" dirty="0">
                <a:solidFill>
                  <a:prstClr val="black"/>
                </a:solidFill>
                <a:latin typeface="Gill Sans MT"/>
              </a:rPr>
              <a:t>How will this description be used?</a:t>
            </a:r>
          </a:p>
        </p:txBody>
      </p:sp>
      <p:sp>
        <p:nvSpPr>
          <p:cNvPr id="5" name="Footer Placeholder 3"/>
          <p:cNvSpPr>
            <a:spLocks noGrp="1"/>
          </p:cNvSpPr>
          <p:nvPr>
            <p:ph type="ftr" sz="quarter" idx="11"/>
          </p:nvPr>
        </p:nvSpPr>
        <p:spPr>
          <a:xfrm>
            <a:off x="990600" y="6248400"/>
            <a:ext cx="3429000" cy="476250"/>
          </a:xfrm>
        </p:spPr>
        <p:txBody>
          <a:bodyPr/>
          <a:lstStyle/>
          <a:p>
            <a:r>
              <a:rPr lang="en-US" dirty="0" smtClean="0">
                <a:solidFill>
                  <a:srgbClr val="C5D1D7">
                    <a:shade val="50000"/>
                    <a:satMod val="200000"/>
                  </a:srgbClr>
                </a:solidFill>
                <a:latin typeface="Gill Sans MT"/>
              </a:rPr>
              <a:t>Copyright </a:t>
            </a:r>
            <a:r>
              <a:rPr lang="en-US" dirty="0">
                <a:solidFill>
                  <a:srgbClr val="C5D1D7">
                    <a:shade val="50000"/>
                    <a:satMod val="200000"/>
                  </a:srgbClr>
                </a:solidFill>
                <a:latin typeface="Gill Sans MT"/>
              </a:rPr>
              <a:t>© </a:t>
            </a:r>
            <a:r>
              <a:rPr lang="en-US" dirty="0" smtClean="0">
                <a:solidFill>
                  <a:srgbClr val="C5D1D7">
                    <a:shade val="50000"/>
                    <a:satMod val="200000"/>
                  </a:srgbClr>
                </a:solidFill>
                <a:latin typeface="Gill Sans MT"/>
              </a:rPr>
              <a:t>2012 Pearson Education, Inc.</a:t>
            </a:r>
            <a:endParaRPr lang="en-US" dirty="0">
              <a:solidFill>
                <a:srgbClr val="C5D1D7">
                  <a:shade val="50000"/>
                  <a:satMod val="200000"/>
                </a:srgbClr>
              </a:solidFill>
              <a:latin typeface="Gill Sans MT"/>
            </a:endParaRPr>
          </a:p>
        </p:txBody>
      </p:sp>
    </p:spTree>
    <p:extLst>
      <p:ext uri="{BB962C8B-B14F-4D97-AF65-F5344CB8AC3E}">
        <p14:creationId xmlns:p14="http://schemas.microsoft.com/office/powerpoint/2010/main" val="30743143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additive="base">
                                        <p:cTn id="3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7" end="7"/>
                                            </p:txEl>
                                          </p:spTgt>
                                        </p:tgtEl>
                                        <p:attrNameLst>
                                          <p:attrName>style.visibility</p:attrName>
                                        </p:attrNameLst>
                                      </p:cBhvr>
                                      <p:to>
                                        <p:strVal val="visible"/>
                                      </p:to>
                                    </p:set>
                                    <p:anim calcmode="lin" valueType="num">
                                      <p:cBhvr additive="base">
                                        <p:cTn id="43"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8" end="8"/>
                                            </p:txEl>
                                          </p:spTgt>
                                        </p:tgtEl>
                                        <p:attrNameLst>
                                          <p:attrName>style.visibility</p:attrName>
                                        </p:attrNameLst>
                                      </p:cBhvr>
                                      <p:to>
                                        <p:strVal val="visible"/>
                                      </p:to>
                                    </p:set>
                                    <p:anim calcmode="lin" valueType="num">
                                      <p:cBhvr additive="base">
                                        <p:cTn id="49"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Organizational Model of Technical Descriptions</a:t>
            </a:r>
            <a:endParaRPr lang="en-US" sz="2800" dirty="0"/>
          </a:p>
        </p:txBody>
      </p:sp>
      <p:sp>
        <p:nvSpPr>
          <p:cNvPr id="3" name="Footer Placeholder 2"/>
          <p:cNvSpPr>
            <a:spLocks noGrp="1"/>
          </p:cNvSpPr>
          <p:nvPr>
            <p:ph type="ftr" sz="quarter" idx="11"/>
          </p:nvPr>
        </p:nvSpPr>
        <p:spPr/>
        <p:txBody>
          <a:bodyPr/>
          <a:lstStyle/>
          <a:p>
            <a:r>
              <a:rPr lang="en-US" smtClean="0">
                <a:solidFill>
                  <a:srgbClr val="C5D1D7">
                    <a:shade val="50000"/>
                    <a:satMod val="200000"/>
                  </a:srgbClr>
                </a:solidFill>
                <a:latin typeface="Gill Sans MT"/>
              </a:rPr>
              <a:t>Copyright 2011 © by Pearson Education, Inc.</a:t>
            </a:r>
            <a:endParaRPr lang="en-US">
              <a:solidFill>
                <a:srgbClr val="C5D1D7">
                  <a:shade val="50000"/>
                  <a:satMod val="200000"/>
                </a:srgbClr>
              </a:solidFill>
              <a:latin typeface="Gill Sans MT"/>
            </a:endParaRPr>
          </a:p>
        </p:txBody>
      </p:sp>
      <p:graphicFrame>
        <p:nvGraphicFramePr>
          <p:cNvPr id="4" name="Diagram 3"/>
          <p:cNvGraphicFramePr/>
          <p:nvPr>
            <p:extLst>
              <p:ext uri="{D42A27DB-BD31-4B8C-83A1-F6EECF244321}">
                <p14:modId xmlns:p14="http://schemas.microsoft.com/office/powerpoint/2010/main" val="200044821"/>
              </p:ext>
            </p:extLst>
          </p:nvPr>
        </p:nvGraphicFramePr>
        <p:xfrm>
          <a:off x="1524000" y="1397000"/>
          <a:ext cx="7162800" cy="477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460147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AB2E1DD5-1080-4139-92BC-6A80EE07B1C3}"/>
                                            </p:graphicEl>
                                          </p:spTgt>
                                        </p:tgtEl>
                                        <p:attrNameLst>
                                          <p:attrName>style.visibility</p:attrName>
                                        </p:attrNameLst>
                                      </p:cBhvr>
                                      <p:to>
                                        <p:strVal val="visible"/>
                                      </p:to>
                                    </p:set>
                                    <p:anim calcmode="lin" valueType="num">
                                      <p:cBhvr additive="base">
                                        <p:cTn id="7" dur="500" fill="hold"/>
                                        <p:tgtEl>
                                          <p:spTgt spid="4">
                                            <p:graphicEl>
                                              <a:dgm id="{AB2E1DD5-1080-4139-92BC-6A80EE07B1C3}"/>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AB2E1DD5-1080-4139-92BC-6A80EE07B1C3}"/>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graphicEl>
                                              <a:dgm id="{EDA88D1C-8DE6-4515-B8F7-13CD0524B9E6}"/>
                                            </p:graphicEl>
                                          </p:spTgt>
                                        </p:tgtEl>
                                        <p:attrNameLst>
                                          <p:attrName>style.visibility</p:attrName>
                                        </p:attrNameLst>
                                      </p:cBhvr>
                                      <p:to>
                                        <p:strVal val="visible"/>
                                      </p:to>
                                    </p:set>
                                    <p:anim calcmode="lin" valueType="num">
                                      <p:cBhvr additive="base">
                                        <p:cTn id="11" dur="500" fill="hold"/>
                                        <p:tgtEl>
                                          <p:spTgt spid="4">
                                            <p:graphicEl>
                                              <a:dgm id="{EDA88D1C-8DE6-4515-B8F7-13CD0524B9E6}"/>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dgm id="{EDA88D1C-8DE6-4515-B8F7-13CD0524B9E6}"/>
                                            </p:graphic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graphicEl>
                                              <a:dgm id="{0E5D9E9C-847F-4C9D-AC40-19EF3B9C6C44}"/>
                                            </p:graphicEl>
                                          </p:spTgt>
                                        </p:tgtEl>
                                        <p:attrNameLst>
                                          <p:attrName>style.visibility</p:attrName>
                                        </p:attrNameLst>
                                      </p:cBhvr>
                                      <p:to>
                                        <p:strVal val="visible"/>
                                      </p:to>
                                    </p:set>
                                    <p:anim calcmode="lin" valueType="num">
                                      <p:cBhvr additive="base">
                                        <p:cTn id="17" dur="500" fill="hold"/>
                                        <p:tgtEl>
                                          <p:spTgt spid="4">
                                            <p:graphicEl>
                                              <a:dgm id="{0E5D9E9C-847F-4C9D-AC40-19EF3B9C6C44}"/>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graphicEl>
                                              <a:dgm id="{0E5D9E9C-847F-4C9D-AC40-19EF3B9C6C44}"/>
                                            </p:graphic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
                                            <p:graphicEl>
                                              <a:dgm id="{0F758131-1860-4900-8731-F2A102975F7D}"/>
                                            </p:graphicEl>
                                          </p:spTgt>
                                        </p:tgtEl>
                                        <p:attrNameLst>
                                          <p:attrName>style.visibility</p:attrName>
                                        </p:attrNameLst>
                                      </p:cBhvr>
                                      <p:to>
                                        <p:strVal val="visible"/>
                                      </p:to>
                                    </p:set>
                                    <p:anim calcmode="lin" valueType="num">
                                      <p:cBhvr additive="base">
                                        <p:cTn id="21" dur="500" fill="hold"/>
                                        <p:tgtEl>
                                          <p:spTgt spid="4">
                                            <p:graphicEl>
                                              <a:dgm id="{0F758131-1860-4900-8731-F2A102975F7D}"/>
                                            </p:graphic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graphicEl>
                                              <a:dgm id="{0F758131-1860-4900-8731-F2A102975F7D}"/>
                                            </p:graphic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
                                            <p:graphicEl>
                                              <a:dgm id="{AFE6F822-2306-4031-949C-1BFA3D7EF508}"/>
                                            </p:graphicEl>
                                          </p:spTgt>
                                        </p:tgtEl>
                                        <p:attrNameLst>
                                          <p:attrName>style.visibility</p:attrName>
                                        </p:attrNameLst>
                                      </p:cBhvr>
                                      <p:to>
                                        <p:strVal val="visible"/>
                                      </p:to>
                                    </p:set>
                                    <p:anim calcmode="lin" valueType="num">
                                      <p:cBhvr additive="base">
                                        <p:cTn id="27" dur="500" fill="hold"/>
                                        <p:tgtEl>
                                          <p:spTgt spid="4">
                                            <p:graphicEl>
                                              <a:dgm id="{AFE6F822-2306-4031-949C-1BFA3D7EF508}"/>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graphicEl>
                                              <a:dgm id="{AFE6F822-2306-4031-949C-1BFA3D7EF508}"/>
                                            </p:graphic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
                                            <p:graphicEl>
                                              <a:dgm id="{D7ABBDD9-8746-4C34-A897-AA2E69509B2B}"/>
                                            </p:graphicEl>
                                          </p:spTgt>
                                        </p:tgtEl>
                                        <p:attrNameLst>
                                          <p:attrName>style.visibility</p:attrName>
                                        </p:attrNameLst>
                                      </p:cBhvr>
                                      <p:to>
                                        <p:strVal val="visible"/>
                                      </p:to>
                                    </p:set>
                                    <p:anim calcmode="lin" valueType="num">
                                      <p:cBhvr additive="base">
                                        <p:cTn id="31" dur="500" fill="hold"/>
                                        <p:tgtEl>
                                          <p:spTgt spid="4">
                                            <p:graphicEl>
                                              <a:dgm id="{D7ABBDD9-8746-4C34-A897-AA2E69509B2B}"/>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graphicEl>
                                              <a:dgm id="{D7ABBDD9-8746-4C34-A897-AA2E69509B2B}"/>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graphicEl>
                                              <a:dgm id="{A9C338BC-8E02-4328-8328-BF02E354EA8A}"/>
                                            </p:graphicEl>
                                          </p:spTgt>
                                        </p:tgtEl>
                                        <p:attrNameLst>
                                          <p:attrName>style.visibility</p:attrName>
                                        </p:attrNameLst>
                                      </p:cBhvr>
                                      <p:to>
                                        <p:strVal val="visible"/>
                                      </p:to>
                                    </p:set>
                                    <p:anim calcmode="lin" valueType="num">
                                      <p:cBhvr additive="base">
                                        <p:cTn id="37" dur="500" fill="hold"/>
                                        <p:tgtEl>
                                          <p:spTgt spid="4">
                                            <p:graphicEl>
                                              <a:dgm id="{A9C338BC-8E02-4328-8328-BF02E354EA8A}"/>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graphicEl>
                                              <a:dgm id="{A9C338BC-8E02-4328-8328-BF02E354EA8A}"/>
                                            </p:graphic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4">
                                            <p:graphicEl>
                                              <a:dgm id="{37256044-49ED-4BE5-A58E-5411F3A0248A}"/>
                                            </p:graphicEl>
                                          </p:spTgt>
                                        </p:tgtEl>
                                        <p:attrNameLst>
                                          <p:attrName>style.visibility</p:attrName>
                                        </p:attrNameLst>
                                      </p:cBhvr>
                                      <p:to>
                                        <p:strVal val="visible"/>
                                      </p:to>
                                    </p:set>
                                    <p:anim calcmode="lin" valueType="num">
                                      <p:cBhvr additive="base">
                                        <p:cTn id="41" dur="500" fill="hold"/>
                                        <p:tgtEl>
                                          <p:spTgt spid="4">
                                            <p:graphicEl>
                                              <a:dgm id="{37256044-49ED-4BE5-A58E-5411F3A0248A}"/>
                                            </p:graphic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graphicEl>
                                              <a:dgm id="{37256044-49ED-4BE5-A58E-5411F3A0248A}"/>
                                            </p:graphic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4">
                                            <p:graphicEl>
                                              <a:dgm id="{E84FBC0E-4225-4D05-87C3-DEDC9C4F3832}"/>
                                            </p:graphicEl>
                                          </p:spTgt>
                                        </p:tgtEl>
                                        <p:attrNameLst>
                                          <p:attrName>style.visibility</p:attrName>
                                        </p:attrNameLst>
                                      </p:cBhvr>
                                      <p:to>
                                        <p:strVal val="visible"/>
                                      </p:to>
                                    </p:set>
                                    <p:anim calcmode="lin" valueType="num">
                                      <p:cBhvr additive="base">
                                        <p:cTn id="47" dur="500" fill="hold"/>
                                        <p:tgtEl>
                                          <p:spTgt spid="4">
                                            <p:graphicEl>
                                              <a:dgm id="{E84FBC0E-4225-4D05-87C3-DEDC9C4F3832}"/>
                                            </p:graphic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graphicEl>
                                              <a:dgm id="{E84FBC0E-4225-4D05-87C3-DEDC9C4F3832}"/>
                                            </p:graphic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4">
                                            <p:graphicEl>
                                              <a:dgm id="{0D6BDCCE-0C0E-424E-8DE2-0DA047CE423C}"/>
                                            </p:graphicEl>
                                          </p:spTgt>
                                        </p:tgtEl>
                                        <p:attrNameLst>
                                          <p:attrName>style.visibility</p:attrName>
                                        </p:attrNameLst>
                                      </p:cBhvr>
                                      <p:to>
                                        <p:strVal val="visible"/>
                                      </p:to>
                                    </p:set>
                                    <p:anim calcmode="lin" valueType="num">
                                      <p:cBhvr additive="base">
                                        <p:cTn id="51" dur="500" fill="hold"/>
                                        <p:tgtEl>
                                          <p:spTgt spid="4">
                                            <p:graphicEl>
                                              <a:dgm id="{0D6BDCCE-0C0E-424E-8DE2-0DA047CE423C}"/>
                                            </p:graphicEl>
                                          </p:spTgt>
                                        </p:tgtEl>
                                        <p:attrNameLst>
                                          <p:attrName>ppt_x</p:attrName>
                                        </p:attrNameLst>
                                      </p:cBhvr>
                                      <p:tavLst>
                                        <p:tav tm="0">
                                          <p:val>
                                            <p:strVal val="#ppt_x"/>
                                          </p:val>
                                        </p:tav>
                                        <p:tav tm="100000">
                                          <p:val>
                                            <p:strVal val="#ppt_x"/>
                                          </p:val>
                                        </p:tav>
                                      </p:tavLst>
                                    </p:anim>
                                    <p:anim calcmode="lin" valueType="num">
                                      <p:cBhvr additive="base">
                                        <p:cTn id="52" dur="500" fill="hold"/>
                                        <p:tgtEl>
                                          <p:spTgt spid="4">
                                            <p:graphicEl>
                                              <a:dgm id="{0D6BDCCE-0C0E-424E-8DE2-0DA047CE423C}"/>
                                            </p:graphic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4">
                                            <p:graphicEl>
                                              <a:dgm id="{01F38DD8-B9B3-4634-92E2-6B41D78FB0EE}"/>
                                            </p:graphicEl>
                                          </p:spTgt>
                                        </p:tgtEl>
                                        <p:attrNameLst>
                                          <p:attrName>style.visibility</p:attrName>
                                        </p:attrNameLst>
                                      </p:cBhvr>
                                      <p:to>
                                        <p:strVal val="visible"/>
                                      </p:to>
                                    </p:set>
                                    <p:anim calcmode="lin" valueType="num">
                                      <p:cBhvr additive="base">
                                        <p:cTn id="57" dur="500" fill="hold"/>
                                        <p:tgtEl>
                                          <p:spTgt spid="4">
                                            <p:graphicEl>
                                              <a:dgm id="{01F38DD8-B9B3-4634-92E2-6B41D78FB0EE}"/>
                                            </p:graphicEl>
                                          </p:spTgt>
                                        </p:tgtEl>
                                        <p:attrNameLst>
                                          <p:attrName>ppt_x</p:attrName>
                                        </p:attrNameLst>
                                      </p:cBhvr>
                                      <p:tavLst>
                                        <p:tav tm="0">
                                          <p:val>
                                            <p:strVal val="#ppt_x"/>
                                          </p:val>
                                        </p:tav>
                                        <p:tav tm="100000">
                                          <p:val>
                                            <p:strVal val="#ppt_x"/>
                                          </p:val>
                                        </p:tav>
                                      </p:tavLst>
                                    </p:anim>
                                    <p:anim calcmode="lin" valueType="num">
                                      <p:cBhvr additive="base">
                                        <p:cTn id="58" dur="500" fill="hold"/>
                                        <p:tgtEl>
                                          <p:spTgt spid="4">
                                            <p:graphicEl>
                                              <a:dgm id="{01F38DD8-B9B3-4634-92E2-6B41D78FB0EE}"/>
                                            </p:graphic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4">
                                            <p:graphicEl>
                                              <a:dgm id="{3FA79E14-7DF5-46A5-B4B8-D966138529A7}"/>
                                            </p:graphicEl>
                                          </p:spTgt>
                                        </p:tgtEl>
                                        <p:attrNameLst>
                                          <p:attrName>style.visibility</p:attrName>
                                        </p:attrNameLst>
                                      </p:cBhvr>
                                      <p:to>
                                        <p:strVal val="visible"/>
                                      </p:to>
                                    </p:set>
                                    <p:anim calcmode="lin" valueType="num">
                                      <p:cBhvr additive="base">
                                        <p:cTn id="63" dur="500" fill="hold"/>
                                        <p:tgtEl>
                                          <p:spTgt spid="4">
                                            <p:graphicEl>
                                              <a:dgm id="{3FA79E14-7DF5-46A5-B4B8-D966138529A7}"/>
                                            </p:graphicEl>
                                          </p:spTgt>
                                        </p:tgtEl>
                                        <p:attrNameLst>
                                          <p:attrName>ppt_x</p:attrName>
                                        </p:attrNameLst>
                                      </p:cBhvr>
                                      <p:tavLst>
                                        <p:tav tm="0">
                                          <p:val>
                                            <p:strVal val="#ppt_x"/>
                                          </p:val>
                                        </p:tav>
                                        <p:tav tm="100000">
                                          <p:val>
                                            <p:strVal val="#ppt_x"/>
                                          </p:val>
                                        </p:tav>
                                      </p:tavLst>
                                    </p:anim>
                                    <p:anim calcmode="lin" valueType="num">
                                      <p:cBhvr additive="base">
                                        <p:cTn id="64" dur="500" fill="hold"/>
                                        <p:tgtEl>
                                          <p:spTgt spid="4">
                                            <p:graphicEl>
                                              <a:dgm id="{3FA79E14-7DF5-46A5-B4B8-D966138529A7}"/>
                                            </p:graphic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4">
                                            <p:graphicEl>
                                              <a:dgm id="{667BBDC9-053D-4D0C-B433-DFACB9FEFDAD}"/>
                                            </p:graphicEl>
                                          </p:spTgt>
                                        </p:tgtEl>
                                        <p:attrNameLst>
                                          <p:attrName>style.visibility</p:attrName>
                                        </p:attrNameLst>
                                      </p:cBhvr>
                                      <p:to>
                                        <p:strVal val="visible"/>
                                      </p:to>
                                    </p:set>
                                    <p:anim calcmode="lin" valueType="num">
                                      <p:cBhvr additive="base">
                                        <p:cTn id="69" dur="500" fill="hold"/>
                                        <p:tgtEl>
                                          <p:spTgt spid="4">
                                            <p:graphicEl>
                                              <a:dgm id="{667BBDC9-053D-4D0C-B433-DFACB9FEFDAD}"/>
                                            </p:graphicEl>
                                          </p:spTgt>
                                        </p:tgtEl>
                                        <p:attrNameLst>
                                          <p:attrName>ppt_x</p:attrName>
                                        </p:attrNameLst>
                                      </p:cBhvr>
                                      <p:tavLst>
                                        <p:tav tm="0">
                                          <p:val>
                                            <p:strVal val="#ppt_x"/>
                                          </p:val>
                                        </p:tav>
                                        <p:tav tm="100000">
                                          <p:val>
                                            <p:strVal val="#ppt_x"/>
                                          </p:val>
                                        </p:tav>
                                      </p:tavLst>
                                    </p:anim>
                                    <p:anim calcmode="lin" valueType="num">
                                      <p:cBhvr additive="base">
                                        <p:cTn id="70" dur="500" fill="hold"/>
                                        <p:tgtEl>
                                          <p:spTgt spid="4">
                                            <p:graphicEl>
                                              <a:dgm id="{667BBDC9-053D-4D0C-B433-DFACB9FEFDAD}"/>
                                            </p:graphicEl>
                                          </p:spTgt>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4">
                                            <p:graphicEl>
                                              <a:dgm id="{99D488CA-B022-43D1-9704-942CA62660B5}"/>
                                            </p:graphicEl>
                                          </p:spTgt>
                                        </p:tgtEl>
                                        <p:attrNameLst>
                                          <p:attrName>style.visibility</p:attrName>
                                        </p:attrNameLst>
                                      </p:cBhvr>
                                      <p:to>
                                        <p:strVal val="visible"/>
                                      </p:to>
                                    </p:set>
                                    <p:anim calcmode="lin" valueType="num">
                                      <p:cBhvr additive="base">
                                        <p:cTn id="75" dur="500" fill="hold"/>
                                        <p:tgtEl>
                                          <p:spTgt spid="4">
                                            <p:graphicEl>
                                              <a:dgm id="{99D488CA-B022-43D1-9704-942CA62660B5}"/>
                                            </p:graphicEl>
                                          </p:spTgt>
                                        </p:tgtEl>
                                        <p:attrNameLst>
                                          <p:attrName>ppt_x</p:attrName>
                                        </p:attrNameLst>
                                      </p:cBhvr>
                                      <p:tavLst>
                                        <p:tav tm="0">
                                          <p:val>
                                            <p:strVal val="#ppt_x"/>
                                          </p:val>
                                        </p:tav>
                                        <p:tav tm="100000">
                                          <p:val>
                                            <p:strVal val="#ppt_x"/>
                                          </p:val>
                                        </p:tav>
                                      </p:tavLst>
                                    </p:anim>
                                    <p:anim calcmode="lin" valueType="num">
                                      <p:cBhvr additive="base">
                                        <p:cTn id="76" dur="500" fill="hold"/>
                                        <p:tgtEl>
                                          <p:spTgt spid="4">
                                            <p:graphicEl>
                                              <a:dgm id="{99D488CA-B022-43D1-9704-942CA62660B5}"/>
                                            </p:graphic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4">
                                            <p:graphicEl>
                                              <a:dgm id="{78756CF9-23D9-4683-83BA-C578191CD7B8}"/>
                                            </p:graphicEl>
                                          </p:spTgt>
                                        </p:tgtEl>
                                        <p:attrNameLst>
                                          <p:attrName>style.visibility</p:attrName>
                                        </p:attrNameLst>
                                      </p:cBhvr>
                                      <p:to>
                                        <p:strVal val="visible"/>
                                      </p:to>
                                    </p:set>
                                    <p:anim calcmode="lin" valueType="num">
                                      <p:cBhvr additive="base">
                                        <p:cTn id="81" dur="500" fill="hold"/>
                                        <p:tgtEl>
                                          <p:spTgt spid="4">
                                            <p:graphicEl>
                                              <a:dgm id="{78756CF9-23D9-4683-83BA-C578191CD7B8}"/>
                                            </p:graphicEl>
                                          </p:spTgt>
                                        </p:tgtEl>
                                        <p:attrNameLst>
                                          <p:attrName>ppt_x</p:attrName>
                                        </p:attrNameLst>
                                      </p:cBhvr>
                                      <p:tavLst>
                                        <p:tav tm="0">
                                          <p:val>
                                            <p:strVal val="#ppt_x"/>
                                          </p:val>
                                        </p:tav>
                                        <p:tav tm="100000">
                                          <p:val>
                                            <p:strVal val="#ppt_x"/>
                                          </p:val>
                                        </p:tav>
                                      </p:tavLst>
                                    </p:anim>
                                    <p:anim calcmode="lin" valueType="num">
                                      <p:cBhvr additive="base">
                                        <p:cTn id="82" dur="500" fill="hold"/>
                                        <p:tgtEl>
                                          <p:spTgt spid="4">
                                            <p:graphicEl>
                                              <a:dgm id="{78756CF9-23D9-4683-83BA-C578191CD7B8}"/>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lvl="2" algn="ctr" rtl="0">
              <a:spcBef>
                <a:spcPct val="0"/>
              </a:spcBef>
            </a:pPr>
            <a:r>
              <a:rPr lang="en-US" sz="3200" dirty="0" smtClean="0">
                <a:solidFill>
                  <a:srgbClr val="0070C0"/>
                </a:solidFill>
                <a:effectLst>
                  <a:outerShdw blurRad="38100" dist="38100" dir="2700000" algn="tl">
                    <a:srgbClr val="000000">
                      <a:alpha val="43137"/>
                    </a:srgbClr>
                  </a:outerShdw>
                </a:effectLst>
              </a:rPr>
              <a:t>Subject, Purpose, Readers, &amp; Context</a:t>
            </a:r>
            <a:endParaRPr lang="en-US" sz="3200" dirty="0">
              <a:solidFill>
                <a:srgbClr val="0070C0"/>
              </a:solidFill>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1435608" y="1447800"/>
            <a:ext cx="7498080" cy="4876800"/>
          </a:xfrm>
        </p:spPr>
        <p:txBody>
          <a:bodyPr>
            <a:normAutofit/>
          </a:bodyPr>
          <a:lstStyle/>
          <a:p>
            <a:r>
              <a:rPr lang="en-US" dirty="0" smtClean="0"/>
              <a:t>Subject:  What exactly is your subject?</a:t>
            </a:r>
          </a:p>
          <a:p>
            <a:pPr lvl="1"/>
            <a:r>
              <a:rPr lang="en-US" dirty="0" smtClean="0"/>
              <a:t>What are its major features?</a:t>
            </a:r>
          </a:p>
          <a:p>
            <a:pPr lvl="1"/>
            <a:r>
              <a:rPr lang="en-US" dirty="0" smtClean="0"/>
              <a:t>What are its boundaries</a:t>
            </a:r>
          </a:p>
          <a:p>
            <a:r>
              <a:rPr lang="en-US" dirty="0" smtClean="0"/>
              <a:t>Purpose:  What should your technical description achieve?</a:t>
            </a:r>
          </a:p>
          <a:p>
            <a:pPr lvl="1"/>
            <a:r>
              <a:rPr lang="en-US" dirty="0" smtClean="0"/>
              <a:t>Do the readers want exact detail?</a:t>
            </a:r>
          </a:p>
          <a:p>
            <a:pPr lvl="1"/>
            <a:r>
              <a:rPr lang="en-US" dirty="0" smtClean="0"/>
              <a:t>Do they want familiarity with the subject?</a:t>
            </a:r>
          </a:p>
          <a:p>
            <a:pPr lvl="1"/>
            <a:r>
              <a:rPr lang="en-US" dirty="0" smtClean="0"/>
              <a:t>Use these verbs to help clarify purpose...</a:t>
            </a:r>
          </a:p>
          <a:p>
            <a:pPr lvl="2"/>
            <a:r>
              <a:rPr lang="en-US" sz="2000" dirty="0" smtClean="0"/>
              <a:t>Describe, illustrate, show, depict, characterize, represent, clarify, reveal, explain, portray</a:t>
            </a:r>
          </a:p>
        </p:txBody>
      </p:sp>
      <p:sp>
        <p:nvSpPr>
          <p:cNvPr id="3" name="Footer Placeholder 2"/>
          <p:cNvSpPr>
            <a:spLocks noGrp="1"/>
          </p:cNvSpPr>
          <p:nvPr>
            <p:ph type="ftr" sz="quarter" idx="11"/>
          </p:nvPr>
        </p:nvSpPr>
        <p:spPr/>
        <p:txBody>
          <a:bodyPr/>
          <a:lstStyle/>
          <a:p>
            <a:r>
              <a:rPr lang="en-US" smtClean="0">
                <a:solidFill>
                  <a:srgbClr val="C5D1D7">
                    <a:shade val="50000"/>
                    <a:satMod val="200000"/>
                  </a:srgbClr>
                </a:solidFill>
                <a:latin typeface="Gill Sans MT"/>
              </a:rPr>
              <a:t>Copyright 2011 © by Pearson Education, Inc.</a:t>
            </a:r>
            <a:endParaRPr lang="en-US">
              <a:solidFill>
                <a:srgbClr val="C5D1D7">
                  <a:shade val="50000"/>
                  <a:satMod val="200000"/>
                </a:srgbClr>
              </a:solidFill>
              <a:latin typeface="Gill Sans MT"/>
            </a:endParaRPr>
          </a:p>
        </p:txBody>
      </p:sp>
    </p:spTree>
    <p:extLst>
      <p:ext uri="{BB962C8B-B14F-4D97-AF65-F5344CB8AC3E}">
        <p14:creationId xmlns:p14="http://schemas.microsoft.com/office/powerpoint/2010/main" val="6192681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additive="base">
                                        <p:cTn id="4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066800" y="304800"/>
            <a:ext cx="8077200" cy="914400"/>
          </a:xfrm>
        </p:spPr>
        <p:txBody>
          <a:bodyPr/>
          <a:lstStyle/>
          <a:p>
            <a:r>
              <a:rPr lang="en-US" dirty="0"/>
              <a:t>What is a Rhetorical Situation?</a:t>
            </a:r>
          </a:p>
        </p:txBody>
      </p:sp>
      <p:sp>
        <p:nvSpPr>
          <p:cNvPr id="13315" name="Rectangle 3"/>
          <p:cNvSpPr>
            <a:spLocks noGrp="1" noChangeArrowheads="1"/>
          </p:cNvSpPr>
          <p:nvPr>
            <p:ph type="body" idx="1"/>
          </p:nvPr>
        </p:nvSpPr>
        <p:spPr/>
        <p:txBody>
          <a:bodyPr/>
          <a:lstStyle/>
          <a:p>
            <a:pPr lvl="1"/>
            <a:endParaRPr lang="en-US" dirty="0"/>
          </a:p>
          <a:p>
            <a:pPr lvl="1"/>
            <a:r>
              <a:rPr lang="en-US" dirty="0"/>
              <a:t>Rhetoric: Using language effectively to persuade, inform, educate, or entertain</a:t>
            </a:r>
          </a:p>
          <a:p>
            <a:pPr lvl="1">
              <a:buFontTx/>
              <a:buNone/>
            </a:pPr>
            <a:endParaRPr lang="en-US" dirty="0"/>
          </a:p>
          <a:p>
            <a:pPr lvl="1"/>
            <a:r>
              <a:rPr lang="en-US" dirty="0"/>
              <a:t>Rhetorical Situation: The circumstances in which you communicate.</a:t>
            </a:r>
          </a:p>
        </p:txBody>
      </p:sp>
    </p:spTree>
    <p:extLst>
      <p:ext uri="{BB962C8B-B14F-4D97-AF65-F5344CB8AC3E}">
        <p14:creationId xmlns:p14="http://schemas.microsoft.com/office/powerpoint/2010/main" val="3222780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315">
                                            <p:txEl>
                                              <p:pRg st="1" end="1"/>
                                            </p:txEl>
                                          </p:spTgt>
                                        </p:tgtEl>
                                        <p:attrNameLst>
                                          <p:attrName>style.visibility</p:attrName>
                                        </p:attrNameLst>
                                      </p:cBhvr>
                                      <p:to>
                                        <p:strVal val="visible"/>
                                      </p:to>
                                    </p:set>
                                    <p:anim calcmode="lin" valueType="num">
                                      <p:cBhvr additive="base">
                                        <p:cTn id="7" dur="500" fill="hold"/>
                                        <p:tgtEl>
                                          <p:spTgt spid="1331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315">
                                            <p:txEl>
                                              <p:pRg st="3" end="3"/>
                                            </p:txEl>
                                          </p:spTgt>
                                        </p:tgtEl>
                                        <p:attrNameLst>
                                          <p:attrName>style.visibility</p:attrName>
                                        </p:attrNameLst>
                                      </p:cBhvr>
                                      <p:to>
                                        <p:strVal val="visible"/>
                                      </p:to>
                                    </p:set>
                                    <p:anim calcmode="lin" valueType="num">
                                      <p:cBhvr additive="base">
                                        <p:cTn id="13" dur="500" fill="hold"/>
                                        <p:tgtEl>
                                          <p:spTgt spid="13315">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04800"/>
            <a:ext cx="7498080" cy="1143000"/>
          </a:xfrm>
        </p:spPr>
        <p:txBody>
          <a:bodyPr>
            <a:noAutofit/>
          </a:bodyPr>
          <a:lstStyle/>
          <a:p>
            <a:pPr algn="ctr"/>
            <a:r>
              <a:rPr lang="en-US" dirty="0" smtClean="0"/>
              <a:t>Planning and Researching (cont.)</a:t>
            </a:r>
            <a:endParaRPr lang="en-US" dirty="0"/>
          </a:p>
        </p:txBody>
      </p:sp>
      <p:sp>
        <p:nvSpPr>
          <p:cNvPr id="4" name="TextBox 3"/>
          <p:cNvSpPr txBox="1"/>
          <p:nvPr/>
        </p:nvSpPr>
        <p:spPr>
          <a:xfrm>
            <a:off x="1143000" y="1828800"/>
            <a:ext cx="7848600" cy="3600986"/>
          </a:xfrm>
          <a:prstGeom prst="rect">
            <a:avLst/>
          </a:prstGeom>
          <a:noFill/>
        </p:spPr>
        <p:txBody>
          <a:bodyPr wrap="square" rtlCol="0">
            <a:spAutoFit/>
          </a:bodyPr>
          <a:lstStyle/>
          <a:p>
            <a:pPr defTabSz="914400"/>
            <a:r>
              <a:rPr lang="en-US" sz="3200" dirty="0">
                <a:solidFill>
                  <a:prstClr val="black"/>
                </a:solidFill>
                <a:latin typeface="Gill Sans MT"/>
              </a:rPr>
              <a:t>When Researching...</a:t>
            </a:r>
          </a:p>
          <a:p>
            <a:pPr marL="914400" lvl="1" indent="-457200" defTabSz="914400">
              <a:buFont typeface="Arial" pitchFamily="34" charset="0"/>
              <a:buChar char="•"/>
            </a:pPr>
            <a:r>
              <a:rPr lang="en-US" sz="2800" dirty="0">
                <a:solidFill>
                  <a:prstClr val="black"/>
                </a:solidFill>
                <a:latin typeface="Gill Sans MT"/>
              </a:rPr>
              <a:t>Do background research</a:t>
            </a:r>
          </a:p>
          <a:p>
            <a:pPr marL="914400" lvl="1" indent="-457200" defTabSz="914400">
              <a:buFont typeface="Arial" pitchFamily="34" charset="0"/>
              <a:buChar char="•"/>
            </a:pPr>
            <a:r>
              <a:rPr lang="en-US" sz="2800" dirty="0">
                <a:solidFill>
                  <a:prstClr val="black"/>
                </a:solidFill>
                <a:latin typeface="Gill Sans MT"/>
              </a:rPr>
              <a:t>Use your senses</a:t>
            </a:r>
          </a:p>
          <a:p>
            <a:pPr marL="914400" lvl="1" indent="-457200" defTabSz="914400">
              <a:buFont typeface="Arial" pitchFamily="34" charset="0"/>
              <a:buChar char="•"/>
            </a:pPr>
            <a:r>
              <a:rPr lang="en-US" sz="2800" dirty="0">
                <a:solidFill>
                  <a:prstClr val="black"/>
                </a:solidFill>
                <a:latin typeface="Gill Sans MT"/>
              </a:rPr>
              <a:t>Take measurements</a:t>
            </a:r>
          </a:p>
          <a:p>
            <a:pPr marL="914400" lvl="1" indent="-457200" defTabSz="914400">
              <a:buFont typeface="Arial" pitchFamily="34" charset="0"/>
              <a:buChar char="•"/>
            </a:pPr>
            <a:r>
              <a:rPr lang="en-US" sz="2800" dirty="0">
                <a:solidFill>
                  <a:prstClr val="black"/>
                </a:solidFill>
                <a:latin typeface="Gill Sans MT"/>
              </a:rPr>
              <a:t>Describe motion and change</a:t>
            </a:r>
          </a:p>
          <a:p>
            <a:pPr marL="914400" lvl="1" indent="-457200" defTabSz="914400">
              <a:buFont typeface="Arial" pitchFamily="34" charset="0"/>
              <a:buChar char="•"/>
            </a:pPr>
            <a:r>
              <a:rPr lang="en-US" sz="2800" dirty="0">
                <a:solidFill>
                  <a:prstClr val="black"/>
                </a:solidFill>
                <a:latin typeface="Gill Sans MT"/>
              </a:rPr>
              <a:t>Describe the context</a:t>
            </a:r>
          </a:p>
          <a:p>
            <a:pPr marL="914400" lvl="1" indent="-457200" defTabSz="914400">
              <a:buFont typeface="Arial" pitchFamily="34" charset="0"/>
              <a:buChar char="•"/>
            </a:pPr>
            <a:r>
              <a:rPr lang="en-US" sz="2800" dirty="0">
                <a:solidFill>
                  <a:prstClr val="black"/>
                </a:solidFill>
                <a:latin typeface="Gill Sans MT"/>
              </a:rPr>
              <a:t>Create or locate graphics</a:t>
            </a:r>
          </a:p>
          <a:p>
            <a:pPr marL="914400" lvl="1" indent="-457200" defTabSz="914400">
              <a:buFont typeface="Arial" pitchFamily="34" charset="0"/>
              <a:buChar char="•"/>
            </a:pPr>
            <a:r>
              <a:rPr lang="en-US" sz="2800" dirty="0">
                <a:solidFill>
                  <a:prstClr val="black"/>
                </a:solidFill>
                <a:latin typeface="Gill Sans MT"/>
              </a:rPr>
              <a:t>Ask subject matter experts</a:t>
            </a:r>
          </a:p>
        </p:txBody>
      </p:sp>
      <p:sp>
        <p:nvSpPr>
          <p:cNvPr id="5" name="Footer Placeholder 3"/>
          <p:cNvSpPr>
            <a:spLocks noGrp="1"/>
          </p:cNvSpPr>
          <p:nvPr>
            <p:ph type="ftr" sz="quarter" idx="11"/>
          </p:nvPr>
        </p:nvSpPr>
        <p:spPr>
          <a:xfrm>
            <a:off x="990600" y="6248400"/>
            <a:ext cx="3429000" cy="476250"/>
          </a:xfrm>
        </p:spPr>
        <p:txBody>
          <a:bodyPr/>
          <a:lstStyle/>
          <a:p>
            <a:r>
              <a:rPr lang="en-US" dirty="0" smtClean="0">
                <a:solidFill>
                  <a:srgbClr val="C5D1D7">
                    <a:shade val="50000"/>
                    <a:satMod val="200000"/>
                  </a:srgbClr>
                </a:solidFill>
                <a:latin typeface="Gill Sans MT"/>
              </a:rPr>
              <a:t>Copyright </a:t>
            </a:r>
            <a:r>
              <a:rPr lang="en-US" dirty="0">
                <a:solidFill>
                  <a:srgbClr val="C5D1D7">
                    <a:shade val="50000"/>
                    <a:satMod val="200000"/>
                  </a:srgbClr>
                </a:solidFill>
                <a:latin typeface="Gill Sans MT"/>
              </a:rPr>
              <a:t>© </a:t>
            </a:r>
            <a:r>
              <a:rPr lang="en-US" dirty="0" smtClean="0">
                <a:solidFill>
                  <a:srgbClr val="C5D1D7">
                    <a:shade val="50000"/>
                    <a:satMod val="200000"/>
                  </a:srgbClr>
                </a:solidFill>
                <a:latin typeface="Gill Sans MT"/>
              </a:rPr>
              <a:t>2012 Pearson Education, Inc.</a:t>
            </a:r>
            <a:endParaRPr lang="en-US" dirty="0">
              <a:solidFill>
                <a:srgbClr val="C5D1D7">
                  <a:shade val="50000"/>
                  <a:satMod val="200000"/>
                </a:srgbClr>
              </a:solidFill>
              <a:latin typeface="Gill Sans MT"/>
            </a:endParaRPr>
          </a:p>
        </p:txBody>
      </p:sp>
    </p:spTree>
    <p:extLst>
      <p:ext uri="{BB962C8B-B14F-4D97-AF65-F5344CB8AC3E}">
        <p14:creationId xmlns:p14="http://schemas.microsoft.com/office/powerpoint/2010/main" val="22539070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additive="base">
                                        <p:cTn id="4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04800"/>
            <a:ext cx="7498080" cy="1143000"/>
          </a:xfrm>
        </p:spPr>
        <p:txBody>
          <a:bodyPr>
            <a:noAutofit/>
          </a:bodyPr>
          <a:lstStyle/>
          <a:p>
            <a:pPr algn="ctr"/>
            <a:r>
              <a:rPr lang="en-US" dirty="0" smtClean="0"/>
              <a:t>Partitioning the Subject</a:t>
            </a:r>
            <a:endParaRPr lang="en-US" dirty="0"/>
          </a:p>
        </p:txBody>
      </p:sp>
      <p:sp>
        <p:nvSpPr>
          <p:cNvPr id="4" name="TextBox 3"/>
          <p:cNvSpPr txBox="1"/>
          <p:nvPr/>
        </p:nvSpPr>
        <p:spPr>
          <a:xfrm>
            <a:off x="1143000" y="1828800"/>
            <a:ext cx="7848600" cy="3847207"/>
          </a:xfrm>
          <a:prstGeom prst="rect">
            <a:avLst/>
          </a:prstGeom>
          <a:noFill/>
        </p:spPr>
        <p:txBody>
          <a:bodyPr wrap="square" rtlCol="0">
            <a:spAutoFit/>
          </a:bodyPr>
          <a:lstStyle/>
          <a:p>
            <a:pPr defTabSz="914400"/>
            <a:r>
              <a:rPr lang="en-US" sz="2800" dirty="0">
                <a:solidFill>
                  <a:prstClr val="black"/>
                </a:solidFill>
                <a:latin typeface="Gill Sans MT"/>
              </a:rPr>
              <a:t>Partition</a:t>
            </a:r>
            <a:endParaRPr lang="en-US" sz="3200" dirty="0">
              <a:solidFill>
                <a:prstClr val="black"/>
              </a:solidFill>
              <a:latin typeface="Gill Sans MT"/>
            </a:endParaRPr>
          </a:p>
          <a:p>
            <a:pPr marL="457200" indent="-457200" defTabSz="914400">
              <a:buFont typeface="Arial" pitchFamily="34" charset="0"/>
              <a:buChar char="•"/>
            </a:pPr>
            <a:r>
              <a:rPr lang="en-US" sz="2400" dirty="0">
                <a:solidFill>
                  <a:prstClr val="black"/>
                </a:solidFill>
                <a:latin typeface="Gill Sans MT"/>
              </a:rPr>
              <a:t>By features</a:t>
            </a:r>
          </a:p>
          <a:p>
            <a:pPr marL="457200" indent="-457200" defTabSz="914400">
              <a:buFont typeface="Arial" pitchFamily="34" charset="0"/>
              <a:buChar char="•"/>
            </a:pPr>
            <a:r>
              <a:rPr lang="en-US" sz="2400" dirty="0">
                <a:solidFill>
                  <a:prstClr val="black"/>
                </a:solidFill>
                <a:latin typeface="Gill Sans MT"/>
              </a:rPr>
              <a:t>By functions</a:t>
            </a:r>
          </a:p>
          <a:p>
            <a:pPr marL="457200" indent="-457200" defTabSz="914400">
              <a:buFont typeface="Arial" pitchFamily="34" charset="0"/>
              <a:buChar char="•"/>
            </a:pPr>
            <a:r>
              <a:rPr lang="en-US" sz="2400" dirty="0">
                <a:solidFill>
                  <a:prstClr val="black"/>
                </a:solidFill>
                <a:latin typeface="Gill Sans MT"/>
              </a:rPr>
              <a:t>By stages of a process</a:t>
            </a:r>
          </a:p>
          <a:p>
            <a:pPr defTabSz="914400"/>
            <a:endParaRPr lang="en-US" sz="3200" dirty="0">
              <a:solidFill>
                <a:prstClr val="black"/>
              </a:solidFill>
              <a:latin typeface="Gill Sans MT"/>
            </a:endParaRPr>
          </a:p>
          <a:p>
            <a:pPr defTabSz="914400"/>
            <a:r>
              <a:rPr lang="en-US" sz="2800" dirty="0">
                <a:solidFill>
                  <a:prstClr val="black"/>
                </a:solidFill>
                <a:latin typeface="Gill Sans MT"/>
              </a:rPr>
              <a:t>Logical (Concept) Mapping Can Help Break Down (Partition) </a:t>
            </a:r>
            <a:r>
              <a:rPr lang="en-US" sz="2800" dirty="0">
                <a:solidFill>
                  <a:prstClr val="black"/>
                </a:solidFill>
                <a:latin typeface="Gill Sans MT"/>
              </a:rPr>
              <a:t>Y</a:t>
            </a:r>
            <a:r>
              <a:rPr lang="en-US" sz="2800" dirty="0">
                <a:solidFill>
                  <a:prstClr val="black"/>
                </a:solidFill>
                <a:latin typeface="Gill Sans MT"/>
              </a:rPr>
              <a:t>our Subject</a:t>
            </a:r>
          </a:p>
          <a:p>
            <a:pPr defTabSz="914400"/>
            <a:endParaRPr lang="en-US" sz="2800" dirty="0">
              <a:solidFill>
                <a:prstClr val="black"/>
              </a:solidFill>
              <a:latin typeface="Gill Sans MT"/>
            </a:endParaRPr>
          </a:p>
          <a:p>
            <a:pPr defTabSz="914400"/>
            <a:r>
              <a:rPr lang="en-US" sz="2800" dirty="0">
                <a:solidFill>
                  <a:prstClr val="black"/>
                </a:solidFill>
                <a:latin typeface="Gill Sans MT"/>
              </a:rPr>
              <a:t>See next slide.</a:t>
            </a:r>
          </a:p>
        </p:txBody>
      </p:sp>
      <p:sp>
        <p:nvSpPr>
          <p:cNvPr id="5" name="Footer Placeholder 3"/>
          <p:cNvSpPr>
            <a:spLocks noGrp="1"/>
          </p:cNvSpPr>
          <p:nvPr>
            <p:ph type="ftr" sz="quarter" idx="11"/>
          </p:nvPr>
        </p:nvSpPr>
        <p:spPr>
          <a:xfrm>
            <a:off x="990600" y="6248400"/>
            <a:ext cx="3429000" cy="476250"/>
          </a:xfrm>
        </p:spPr>
        <p:txBody>
          <a:bodyPr/>
          <a:lstStyle/>
          <a:p>
            <a:r>
              <a:rPr lang="en-US" dirty="0" smtClean="0">
                <a:solidFill>
                  <a:srgbClr val="C5D1D7">
                    <a:shade val="50000"/>
                    <a:satMod val="200000"/>
                  </a:srgbClr>
                </a:solidFill>
                <a:latin typeface="Gill Sans MT"/>
              </a:rPr>
              <a:t>Copyright </a:t>
            </a:r>
            <a:r>
              <a:rPr lang="en-US" dirty="0">
                <a:solidFill>
                  <a:srgbClr val="C5D1D7">
                    <a:shade val="50000"/>
                    <a:satMod val="200000"/>
                  </a:srgbClr>
                </a:solidFill>
                <a:latin typeface="Gill Sans MT"/>
              </a:rPr>
              <a:t>© </a:t>
            </a:r>
            <a:r>
              <a:rPr lang="en-US" dirty="0" smtClean="0">
                <a:solidFill>
                  <a:srgbClr val="C5D1D7">
                    <a:shade val="50000"/>
                    <a:satMod val="200000"/>
                  </a:srgbClr>
                </a:solidFill>
                <a:latin typeface="Gill Sans MT"/>
              </a:rPr>
              <a:t>2012 Pearson Education, Inc.</a:t>
            </a:r>
            <a:endParaRPr lang="en-US" dirty="0">
              <a:solidFill>
                <a:srgbClr val="C5D1D7">
                  <a:shade val="50000"/>
                  <a:satMod val="200000"/>
                </a:srgbClr>
              </a:solidFill>
              <a:latin typeface="Gill Sans MT"/>
            </a:endParaRPr>
          </a:p>
        </p:txBody>
      </p:sp>
    </p:spTree>
    <p:extLst>
      <p:ext uri="{BB962C8B-B14F-4D97-AF65-F5344CB8AC3E}">
        <p14:creationId xmlns:p14="http://schemas.microsoft.com/office/powerpoint/2010/main" val="31078370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rotWithShape="1">
          <a:blip r:embed="rId3" cstate="print"/>
          <a:srcRect l="23718" t="11687" r="24840" b="12486"/>
          <a:stretch/>
        </p:blipFill>
        <p:spPr bwMode="auto">
          <a:xfrm>
            <a:off x="2043112" y="533400"/>
            <a:ext cx="5881688" cy="4991100"/>
          </a:xfrm>
          <a:prstGeom prst="rect">
            <a:avLst/>
          </a:prstGeom>
          <a:ln>
            <a:noFill/>
          </a:ln>
          <a:extLst>
            <a:ext uri="{53640926-AAD7-44d8-BBD7-CCE9431645EC}">
              <a14:shadowObscured xmlns:a14="http://schemas.microsoft.com/office/drawing/2010/main"/>
            </a:ext>
          </a:extLst>
        </p:spPr>
      </p:pic>
      <p:sp>
        <p:nvSpPr>
          <p:cNvPr id="4" name="Footer Placeholder 3"/>
          <p:cNvSpPr>
            <a:spLocks noGrp="1"/>
          </p:cNvSpPr>
          <p:nvPr>
            <p:ph type="ftr" sz="quarter" idx="11"/>
          </p:nvPr>
        </p:nvSpPr>
        <p:spPr>
          <a:xfrm>
            <a:off x="990600" y="6248400"/>
            <a:ext cx="3429000" cy="476250"/>
          </a:xfrm>
        </p:spPr>
        <p:txBody>
          <a:bodyPr/>
          <a:lstStyle/>
          <a:p>
            <a:r>
              <a:rPr lang="en-US" dirty="0" smtClean="0">
                <a:solidFill>
                  <a:srgbClr val="C5D1D7">
                    <a:shade val="50000"/>
                    <a:satMod val="200000"/>
                  </a:srgbClr>
                </a:solidFill>
                <a:latin typeface="Gill Sans MT"/>
              </a:rPr>
              <a:t>Copyright </a:t>
            </a:r>
            <a:r>
              <a:rPr lang="en-US" dirty="0">
                <a:solidFill>
                  <a:srgbClr val="C5D1D7">
                    <a:shade val="50000"/>
                    <a:satMod val="200000"/>
                  </a:srgbClr>
                </a:solidFill>
                <a:latin typeface="Gill Sans MT"/>
              </a:rPr>
              <a:t>© </a:t>
            </a:r>
            <a:r>
              <a:rPr lang="en-US" dirty="0" smtClean="0">
                <a:solidFill>
                  <a:srgbClr val="C5D1D7">
                    <a:shade val="50000"/>
                    <a:satMod val="200000"/>
                  </a:srgbClr>
                </a:solidFill>
                <a:latin typeface="Gill Sans MT"/>
              </a:rPr>
              <a:t>2012 Pearson Education, Inc.</a:t>
            </a:r>
            <a:endParaRPr lang="en-US" dirty="0">
              <a:solidFill>
                <a:srgbClr val="C5D1D7">
                  <a:shade val="50000"/>
                  <a:satMod val="200000"/>
                </a:srgbClr>
              </a:solidFill>
              <a:latin typeface="Gill Sans MT"/>
            </a:endParaRPr>
          </a:p>
        </p:txBody>
      </p:sp>
    </p:spTree>
    <p:extLst>
      <p:ext uri="{BB962C8B-B14F-4D97-AF65-F5344CB8AC3E}">
        <p14:creationId xmlns:p14="http://schemas.microsoft.com/office/powerpoint/2010/main" val="230591104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7498080" cy="1143000"/>
          </a:xfrm>
        </p:spPr>
        <p:txBody>
          <a:bodyPr>
            <a:noAutofit/>
          </a:bodyPr>
          <a:lstStyle/>
          <a:p>
            <a:pPr algn="ctr"/>
            <a:r>
              <a:rPr lang="en-US" dirty="0" smtClean="0"/>
              <a:t>Organizing and Drafting</a:t>
            </a:r>
            <a:endParaRPr lang="en-US" dirty="0"/>
          </a:p>
        </p:txBody>
      </p:sp>
      <p:sp>
        <p:nvSpPr>
          <p:cNvPr id="4" name="TextBox 3"/>
          <p:cNvSpPr txBox="1"/>
          <p:nvPr/>
        </p:nvSpPr>
        <p:spPr>
          <a:xfrm>
            <a:off x="1143000" y="1371600"/>
            <a:ext cx="8153400" cy="6894195"/>
          </a:xfrm>
          <a:prstGeom prst="rect">
            <a:avLst/>
          </a:prstGeom>
          <a:noFill/>
        </p:spPr>
        <p:txBody>
          <a:bodyPr wrap="square" rtlCol="0">
            <a:spAutoFit/>
          </a:bodyPr>
          <a:lstStyle/>
          <a:p>
            <a:pPr marL="457200" indent="-457200" defTabSz="914400">
              <a:buFont typeface="Arial" pitchFamily="34" charset="0"/>
              <a:buChar char="•"/>
            </a:pPr>
            <a:r>
              <a:rPr lang="en-US" sz="3200" dirty="0">
                <a:solidFill>
                  <a:prstClr val="black"/>
                </a:solidFill>
                <a:latin typeface="Gill Sans MT"/>
              </a:rPr>
              <a:t>Use a Specific and Precise Title</a:t>
            </a:r>
          </a:p>
          <a:p>
            <a:pPr marL="457200" indent="-457200" defTabSz="914400">
              <a:buFont typeface="Arial" pitchFamily="34" charset="0"/>
              <a:buChar char="•"/>
            </a:pPr>
            <a:r>
              <a:rPr lang="en-US" sz="3200" dirty="0">
                <a:solidFill>
                  <a:prstClr val="black"/>
                </a:solidFill>
                <a:latin typeface="Gill Sans MT"/>
              </a:rPr>
              <a:t>Include an Introduction with an Overall Description</a:t>
            </a:r>
          </a:p>
          <a:p>
            <a:pPr marL="457200" indent="-457200" defTabSz="914400">
              <a:buFont typeface="Arial" pitchFamily="34" charset="0"/>
              <a:buChar char="•"/>
            </a:pPr>
            <a:r>
              <a:rPr lang="en-US" sz="3200" dirty="0">
                <a:solidFill>
                  <a:prstClr val="black"/>
                </a:solidFill>
                <a:latin typeface="Gill Sans MT"/>
              </a:rPr>
              <a:t>Include a Description by Features, Functions, or Stages</a:t>
            </a:r>
          </a:p>
          <a:p>
            <a:pPr marL="457200" indent="-457200" defTabSz="914400">
              <a:buFont typeface="Arial" pitchFamily="34" charset="0"/>
              <a:buChar char="•"/>
            </a:pPr>
            <a:r>
              <a:rPr lang="en-US" sz="3200" dirty="0">
                <a:solidFill>
                  <a:prstClr val="black"/>
                </a:solidFill>
                <a:latin typeface="Gill Sans MT"/>
              </a:rPr>
              <a:t>Include a Description by Senses, Similes, Analogies, and Metaphors</a:t>
            </a:r>
            <a:endParaRPr lang="en-US" sz="3200" dirty="0">
              <a:solidFill>
                <a:prstClr val="black"/>
              </a:solidFill>
              <a:latin typeface="Gill Sans MT"/>
            </a:endParaRPr>
          </a:p>
          <a:p>
            <a:pPr marL="457200" indent="-457200" defTabSz="914400">
              <a:buFont typeface="Arial" pitchFamily="34" charset="0"/>
              <a:buChar char="•"/>
            </a:pPr>
            <a:r>
              <a:rPr lang="en-US" sz="3200" dirty="0">
                <a:solidFill>
                  <a:prstClr val="black"/>
                </a:solidFill>
                <a:latin typeface="Gill Sans MT"/>
              </a:rPr>
              <a:t>Conclude</a:t>
            </a:r>
          </a:p>
          <a:p>
            <a:pPr defTabSz="914400">
              <a:lnSpc>
                <a:spcPct val="150000"/>
              </a:lnSpc>
            </a:pPr>
            <a:endParaRPr lang="en-US" sz="3200" dirty="0">
              <a:solidFill>
                <a:prstClr val="black"/>
              </a:solidFill>
              <a:latin typeface="Gill Sans MT"/>
            </a:endParaRPr>
          </a:p>
          <a:p>
            <a:pPr defTabSz="914400">
              <a:lnSpc>
                <a:spcPct val="150000"/>
              </a:lnSpc>
            </a:pPr>
            <a:endParaRPr lang="en-US" sz="3200" dirty="0">
              <a:solidFill>
                <a:prstClr val="black"/>
              </a:solidFill>
              <a:latin typeface="Gill Sans MT"/>
            </a:endParaRPr>
          </a:p>
          <a:p>
            <a:pPr defTabSz="914400">
              <a:lnSpc>
                <a:spcPct val="150000"/>
              </a:lnSpc>
            </a:pPr>
            <a:endParaRPr lang="en-US" sz="3200" dirty="0">
              <a:solidFill>
                <a:prstClr val="black"/>
              </a:solidFill>
              <a:latin typeface="Gill Sans MT"/>
            </a:endParaRPr>
          </a:p>
          <a:p>
            <a:pPr defTabSz="914400">
              <a:lnSpc>
                <a:spcPct val="150000"/>
              </a:lnSpc>
            </a:pPr>
            <a:endParaRPr lang="en-US" sz="2800" dirty="0">
              <a:solidFill>
                <a:prstClr val="black"/>
              </a:solidFill>
              <a:latin typeface="Gill Sans MT"/>
            </a:endParaRPr>
          </a:p>
        </p:txBody>
      </p:sp>
      <p:sp>
        <p:nvSpPr>
          <p:cNvPr id="5" name="Footer Placeholder 3"/>
          <p:cNvSpPr>
            <a:spLocks noGrp="1"/>
          </p:cNvSpPr>
          <p:nvPr>
            <p:ph type="ftr" sz="quarter" idx="11"/>
          </p:nvPr>
        </p:nvSpPr>
        <p:spPr>
          <a:xfrm>
            <a:off x="990600" y="6248400"/>
            <a:ext cx="3429000" cy="476250"/>
          </a:xfrm>
        </p:spPr>
        <p:txBody>
          <a:bodyPr/>
          <a:lstStyle/>
          <a:p>
            <a:r>
              <a:rPr lang="en-US" dirty="0" smtClean="0">
                <a:solidFill>
                  <a:srgbClr val="C5D1D7">
                    <a:shade val="50000"/>
                    <a:satMod val="200000"/>
                  </a:srgbClr>
                </a:solidFill>
                <a:latin typeface="Gill Sans MT"/>
              </a:rPr>
              <a:t>Copyright </a:t>
            </a:r>
            <a:r>
              <a:rPr lang="en-US" dirty="0">
                <a:solidFill>
                  <a:srgbClr val="C5D1D7">
                    <a:shade val="50000"/>
                    <a:satMod val="200000"/>
                  </a:srgbClr>
                </a:solidFill>
                <a:latin typeface="Gill Sans MT"/>
              </a:rPr>
              <a:t>© </a:t>
            </a:r>
            <a:r>
              <a:rPr lang="en-US" dirty="0" smtClean="0">
                <a:solidFill>
                  <a:srgbClr val="C5D1D7">
                    <a:shade val="50000"/>
                    <a:satMod val="200000"/>
                  </a:srgbClr>
                </a:solidFill>
                <a:latin typeface="Gill Sans MT"/>
              </a:rPr>
              <a:t>2012 Pearson Education, Inc.</a:t>
            </a:r>
            <a:endParaRPr lang="en-US" dirty="0">
              <a:solidFill>
                <a:srgbClr val="C5D1D7">
                  <a:shade val="50000"/>
                  <a:satMod val="200000"/>
                </a:srgbClr>
              </a:solidFill>
              <a:latin typeface="Gill Sans MT"/>
            </a:endParaRPr>
          </a:p>
        </p:txBody>
      </p:sp>
    </p:spTree>
    <p:extLst>
      <p:ext uri="{BB962C8B-B14F-4D97-AF65-F5344CB8AC3E}">
        <p14:creationId xmlns:p14="http://schemas.microsoft.com/office/powerpoint/2010/main" val="20701419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04800"/>
            <a:ext cx="7498080" cy="1143000"/>
          </a:xfrm>
        </p:spPr>
        <p:txBody>
          <a:bodyPr>
            <a:noAutofit/>
          </a:bodyPr>
          <a:lstStyle/>
          <a:p>
            <a:pPr algn="ctr"/>
            <a:r>
              <a:rPr lang="en-US" dirty="0" smtClean="0"/>
              <a:t>Help: Using Digital Photography in Descriptions</a:t>
            </a:r>
            <a:endParaRPr lang="en-US" dirty="0"/>
          </a:p>
        </p:txBody>
      </p:sp>
      <p:sp>
        <p:nvSpPr>
          <p:cNvPr id="4" name="TextBox 3"/>
          <p:cNvSpPr txBox="1"/>
          <p:nvPr/>
        </p:nvSpPr>
        <p:spPr>
          <a:xfrm>
            <a:off x="1143000" y="1828800"/>
            <a:ext cx="7848600" cy="4154984"/>
          </a:xfrm>
          <a:prstGeom prst="rect">
            <a:avLst/>
          </a:prstGeom>
          <a:noFill/>
        </p:spPr>
        <p:txBody>
          <a:bodyPr wrap="square" rtlCol="0">
            <a:spAutoFit/>
          </a:bodyPr>
          <a:lstStyle/>
          <a:p>
            <a:pPr defTabSz="914400"/>
            <a:r>
              <a:rPr lang="en-US" sz="3200" dirty="0">
                <a:solidFill>
                  <a:prstClr val="black"/>
                </a:solidFill>
                <a:latin typeface="Gill Sans MT"/>
              </a:rPr>
              <a:t>Insert </a:t>
            </a:r>
            <a:r>
              <a:rPr lang="en-US" sz="3200" dirty="0">
                <a:solidFill>
                  <a:prstClr val="black"/>
                </a:solidFill>
                <a:latin typeface="Gill Sans MT"/>
              </a:rPr>
              <a:t>V</a:t>
            </a:r>
            <a:r>
              <a:rPr lang="en-US" sz="3200" dirty="0">
                <a:solidFill>
                  <a:prstClr val="black"/>
                </a:solidFill>
                <a:latin typeface="Gill Sans MT"/>
              </a:rPr>
              <a:t>isuals into </a:t>
            </a:r>
            <a:r>
              <a:rPr lang="en-US" sz="3200" dirty="0">
                <a:solidFill>
                  <a:prstClr val="black"/>
                </a:solidFill>
                <a:latin typeface="Gill Sans MT"/>
              </a:rPr>
              <a:t>Y</a:t>
            </a:r>
            <a:r>
              <a:rPr lang="en-US" sz="3200" dirty="0">
                <a:solidFill>
                  <a:prstClr val="black"/>
                </a:solidFill>
                <a:latin typeface="Gill Sans MT"/>
              </a:rPr>
              <a:t>our </a:t>
            </a:r>
            <a:r>
              <a:rPr lang="en-US" sz="3200" dirty="0">
                <a:solidFill>
                  <a:prstClr val="black"/>
                </a:solidFill>
                <a:latin typeface="Gill Sans MT"/>
              </a:rPr>
              <a:t>D</a:t>
            </a:r>
            <a:r>
              <a:rPr lang="en-US" sz="3200" dirty="0">
                <a:solidFill>
                  <a:prstClr val="black"/>
                </a:solidFill>
                <a:latin typeface="Gill Sans MT"/>
              </a:rPr>
              <a:t>escriptions</a:t>
            </a:r>
          </a:p>
          <a:p>
            <a:pPr defTabSz="914400"/>
            <a:endParaRPr lang="en-US" sz="3200" dirty="0">
              <a:solidFill>
                <a:prstClr val="black"/>
              </a:solidFill>
              <a:latin typeface="Gill Sans MT"/>
            </a:endParaRPr>
          </a:p>
          <a:p>
            <a:pPr defTabSz="914400"/>
            <a:r>
              <a:rPr lang="en-US" sz="3200" dirty="0">
                <a:solidFill>
                  <a:prstClr val="black"/>
                </a:solidFill>
                <a:latin typeface="Gill Sans MT"/>
              </a:rPr>
              <a:t>Consider</a:t>
            </a:r>
          </a:p>
          <a:p>
            <a:pPr marL="457200" indent="-457200" defTabSz="914400">
              <a:buFont typeface="Arial" pitchFamily="34" charset="0"/>
              <a:buChar char="•"/>
            </a:pPr>
            <a:r>
              <a:rPr lang="en-US" sz="2800" dirty="0" smtClean="0">
                <a:solidFill>
                  <a:prstClr val="black"/>
                </a:solidFill>
                <a:latin typeface="Gill Sans MT"/>
              </a:rPr>
              <a:t>Resolution</a:t>
            </a:r>
            <a:endParaRPr lang="en-US" sz="2800" dirty="0">
              <a:solidFill>
                <a:prstClr val="black"/>
              </a:solidFill>
              <a:latin typeface="Gill Sans MT"/>
            </a:endParaRPr>
          </a:p>
          <a:p>
            <a:pPr marL="457200" indent="-457200" defTabSz="914400">
              <a:buFont typeface="Arial" pitchFamily="34" charset="0"/>
              <a:buChar char="•"/>
            </a:pPr>
            <a:r>
              <a:rPr lang="en-US" sz="2800" dirty="0">
                <a:solidFill>
                  <a:prstClr val="black"/>
                </a:solidFill>
                <a:latin typeface="Gill Sans MT"/>
              </a:rPr>
              <a:t>ISO </a:t>
            </a:r>
            <a:r>
              <a:rPr lang="en-US" sz="2800" dirty="0" smtClean="0">
                <a:solidFill>
                  <a:prstClr val="black"/>
                </a:solidFill>
                <a:latin typeface="Gill Sans MT"/>
              </a:rPr>
              <a:t>sensitivity (not to be confused with ISO Standards which are something completely different!)</a:t>
            </a:r>
            <a:endParaRPr lang="en-US" sz="2800" dirty="0">
              <a:solidFill>
                <a:prstClr val="black"/>
              </a:solidFill>
              <a:latin typeface="Gill Sans MT"/>
            </a:endParaRPr>
          </a:p>
          <a:p>
            <a:pPr marL="457200" indent="-457200" defTabSz="914400">
              <a:buFont typeface="Arial" pitchFamily="34" charset="0"/>
              <a:buChar char="•"/>
            </a:pPr>
            <a:r>
              <a:rPr lang="en-US" sz="2800" dirty="0">
                <a:solidFill>
                  <a:prstClr val="black"/>
                </a:solidFill>
                <a:latin typeface="Gill Sans MT"/>
              </a:rPr>
              <a:t>Shutter speed</a:t>
            </a:r>
          </a:p>
          <a:p>
            <a:pPr marL="457200" indent="-457200" defTabSz="914400">
              <a:buFont typeface="Arial" pitchFamily="34" charset="0"/>
              <a:buChar char="•"/>
            </a:pPr>
            <a:r>
              <a:rPr lang="en-US" sz="2800" dirty="0">
                <a:solidFill>
                  <a:prstClr val="black"/>
                </a:solidFill>
                <a:latin typeface="Gill Sans MT"/>
              </a:rPr>
              <a:t>Cropping</a:t>
            </a:r>
          </a:p>
        </p:txBody>
      </p:sp>
      <p:sp>
        <p:nvSpPr>
          <p:cNvPr id="5" name="Footer Placeholder 3"/>
          <p:cNvSpPr>
            <a:spLocks noGrp="1"/>
          </p:cNvSpPr>
          <p:nvPr>
            <p:ph type="ftr" sz="quarter" idx="11"/>
          </p:nvPr>
        </p:nvSpPr>
        <p:spPr>
          <a:xfrm>
            <a:off x="990600" y="6248400"/>
            <a:ext cx="3429000" cy="476250"/>
          </a:xfrm>
        </p:spPr>
        <p:txBody>
          <a:bodyPr/>
          <a:lstStyle/>
          <a:p>
            <a:r>
              <a:rPr lang="en-US" dirty="0" smtClean="0">
                <a:solidFill>
                  <a:srgbClr val="C5D1D7">
                    <a:shade val="50000"/>
                    <a:satMod val="200000"/>
                  </a:srgbClr>
                </a:solidFill>
                <a:latin typeface="Gill Sans MT"/>
              </a:rPr>
              <a:t>Copyright </a:t>
            </a:r>
            <a:r>
              <a:rPr lang="en-US" dirty="0">
                <a:solidFill>
                  <a:srgbClr val="C5D1D7">
                    <a:shade val="50000"/>
                    <a:satMod val="200000"/>
                  </a:srgbClr>
                </a:solidFill>
                <a:latin typeface="Gill Sans MT"/>
              </a:rPr>
              <a:t>© </a:t>
            </a:r>
            <a:r>
              <a:rPr lang="en-US" dirty="0" smtClean="0">
                <a:solidFill>
                  <a:srgbClr val="C5D1D7">
                    <a:shade val="50000"/>
                    <a:satMod val="200000"/>
                  </a:srgbClr>
                </a:solidFill>
                <a:latin typeface="Gill Sans MT"/>
              </a:rPr>
              <a:t>2012 Pearson Education, Inc.</a:t>
            </a:r>
            <a:endParaRPr lang="en-US" dirty="0">
              <a:solidFill>
                <a:srgbClr val="C5D1D7">
                  <a:shade val="50000"/>
                  <a:satMod val="200000"/>
                </a:srgbClr>
              </a:solidFill>
              <a:latin typeface="Gill Sans MT"/>
            </a:endParaRPr>
          </a:p>
        </p:txBody>
      </p:sp>
    </p:spTree>
    <p:extLst>
      <p:ext uri="{BB962C8B-B14F-4D97-AF65-F5344CB8AC3E}">
        <p14:creationId xmlns:p14="http://schemas.microsoft.com/office/powerpoint/2010/main" val="203944787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t>
            </a:r>
            <a:r>
              <a:rPr lang="en-US" dirty="0" smtClean="0"/>
              <a:t>photographs…</a:t>
            </a:r>
            <a:endParaRPr lang="en-US" dirty="0"/>
          </a:p>
        </p:txBody>
      </p:sp>
      <p:sp>
        <p:nvSpPr>
          <p:cNvPr id="6" name="Content Placeholder 5"/>
          <p:cNvSpPr>
            <a:spLocks noGrp="1"/>
          </p:cNvSpPr>
          <p:nvPr>
            <p:ph sz="half" idx="2"/>
          </p:nvPr>
        </p:nvSpPr>
        <p:spPr>
          <a:xfrm>
            <a:off x="3962400" y="1371600"/>
            <a:ext cx="4971288" cy="4953000"/>
          </a:xfrm>
        </p:spPr>
        <p:txBody>
          <a:bodyPr/>
          <a:lstStyle/>
          <a:p>
            <a:r>
              <a:rPr lang="en-US" dirty="0" smtClean="0"/>
              <a:t>Can enhance the readability of your document</a:t>
            </a:r>
          </a:p>
          <a:p>
            <a:r>
              <a:rPr lang="en-US" dirty="0" smtClean="0"/>
              <a:t>Create life-like image quality</a:t>
            </a:r>
            <a:endParaRPr lang="en-US" dirty="0" smtClean="0"/>
          </a:p>
          <a:p>
            <a:r>
              <a:rPr lang="en-US" dirty="0" smtClean="0"/>
              <a:t>Use high resolutions for print and lower resolutions for web</a:t>
            </a:r>
          </a:p>
          <a:p>
            <a:endParaRPr lang="en-US" dirty="0" smtClean="0"/>
          </a:p>
          <a:p>
            <a:endParaRPr lang="en-US" dirty="0"/>
          </a:p>
        </p:txBody>
      </p:sp>
      <p:sp>
        <p:nvSpPr>
          <p:cNvPr id="3" name="Footer Placeholder 2"/>
          <p:cNvSpPr>
            <a:spLocks noGrp="1"/>
          </p:cNvSpPr>
          <p:nvPr>
            <p:ph type="ftr" sz="quarter" idx="11"/>
          </p:nvPr>
        </p:nvSpPr>
        <p:spPr/>
        <p:txBody>
          <a:bodyPr/>
          <a:lstStyle/>
          <a:p>
            <a:r>
              <a:rPr lang="en-US" smtClean="0"/>
              <a:t>Copyright 2011 © by Pearson Education, Inc.</a:t>
            </a:r>
            <a:endParaRPr lang="en-US"/>
          </a:p>
        </p:txBody>
      </p:sp>
      <p:pic>
        <p:nvPicPr>
          <p:cNvPr id="4" name="Picture 3" descr="dart-photo.JPG"/>
          <p:cNvPicPr>
            <a:picLocks noChangeAspect="1"/>
          </p:cNvPicPr>
          <p:nvPr/>
        </p:nvPicPr>
        <p:blipFill>
          <a:blip r:embed="rId2" cstate="print"/>
          <a:stretch>
            <a:fillRect/>
          </a:stretch>
        </p:blipFill>
        <p:spPr>
          <a:xfrm rot="5400000">
            <a:off x="8165" y="2582635"/>
            <a:ext cx="4953000" cy="2530929"/>
          </a:xfrm>
          <a:prstGeom prst="rect">
            <a:avLst/>
          </a:prstGeom>
        </p:spPr>
      </p:pic>
    </p:spTree>
    <p:extLst>
      <p:ext uri="{BB962C8B-B14F-4D97-AF65-F5344CB8AC3E}">
        <p14:creationId xmlns:p14="http://schemas.microsoft.com/office/powerpoint/2010/main" val="356751328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04800"/>
            <a:ext cx="7498080" cy="1143000"/>
          </a:xfrm>
        </p:spPr>
        <p:txBody>
          <a:bodyPr>
            <a:noAutofit/>
          </a:bodyPr>
          <a:lstStyle/>
          <a:p>
            <a:pPr algn="ctr"/>
            <a:r>
              <a:rPr lang="en-US" dirty="0" smtClean="0"/>
              <a:t>Using Style and Design</a:t>
            </a:r>
            <a:endParaRPr lang="en-US" dirty="0"/>
          </a:p>
        </p:txBody>
      </p:sp>
      <p:sp>
        <p:nvSpPr>
          <p:cNvPr id="4" name="TextBox 3"/>
          <p:cNvSpPr txBox="1"/>
          <p:nvPr/>
        </p:nvSpPr>
        <p:spPr>
          <a:xfrm>
            <a:off x="1143000" y="1828799"/>
            <a:ext cx="7848600" cy="3354765"/>
          </a:xfrm>
          <a:prstGeom prst="rect">
            <a:avLst/>
          </a:prstGeom>
          <a:noFill/>
        </p:spPr>
        <p:txBody>
          <a:bodyPr wrap="square" rtlCol="0">
            <a:spAutoFit/>
          </a:bodyPr>
          <a:lstStyle/>
          <a:p>
            <a:pPr defTabSz="914400"/>
            <a:r>
              <a:rPr lang="en-US" sz="3200" dirty="0">
                <a:solidFill>
                  <a:prstClr val="black"/>
                </a:solidFill>
                <a:latin typeface="Gill Sans MT"/>
              </a:rPr>
              <a:t>Style Should Be Simple and Straightforward</a:t>
            </a:r>
          </a:p>
          <a:p>
            <a:pPr defTabSz="914400"/>
            <a:endParaRPr lang="en-US" sz="3200" dirty="0">
              <a:solidFill>
                <a:prstClr val="black"/>
              </a:solidFill>
              <a:latin typeface="Gill Sans MT"/>
            </a:endParaRPr>
          </a:p>
          <a:p>
            <a:pPr defTabSz="914400"/>
            <a:r>
              <a:rPr lang="en-US" sz="3200" dirty="0">
                <a:solidFill>
                  <a:prstClr val="black"/>
                </a:solidFill>
                <a:latin typeface="Gill Sans MT"/>
              </a:rPr>
              <a:t>Design Should Clarify and Support the Text</a:t>
            </a:r>
          </a:p>
          <a:p>
            <a:pPr defTabSz="914400"/>
            <a:endParaRPr lang="en-US" sz="3200" dirty="0">
              <a:solidFill>
                <a:prstClr val="black"/>
              </a:solidFill>
              <a:latin typeface="Gill Sans MT"/>
            </a:endParaRPr>
          </a:p>
          <a:p>
            <a:pPr marL="457200" indent="-457200" defTabSz="914400">
              <a:buFont typeface="Arial" pitchFamily="34" charset="0"/>
              <a:buChar char="•"/>
            </a:pPr>
            <a:r>
              <a:rPr lang="en-US" sz="2800" dirty="0">
                <a:solidFill>
                  <a:prstClr val="black"/>
                </a:solidFill>
                <a:latin typeface="Gill Sans MT"/>
              </a:rPr>
              <a:t>Plain, simple style</a:t>
            </a:r>
          </a:p>
          <a:p>
            <a:pPr marL="457200" indent="-457200" defTabSz="914400">
              <a:buFont typeface="Arial" pitchFamily="34" charset="0"/>
              <a:buChar char="•"/>
            </a:pPr>
            <a:r>
              <a:rPr lang="en-US" sz="2800" dirty="0">
                <a:solidFill>
                  <a:prstClr val="black"/>
                </a:solidFill>
                <a:latin typeface="Gill Sans MT"/>
              </a:rPr>
              <a:t>Page layout that fits</a:t>
            </a:r>
          </a:p>
          <a:p>
            <a:pPr marL="457200" indent="-457200" defTabSz="914400">
              <a:buFont typeface="Arial" pitchFamily="34" charset="0"/>
              <a:buChar char="•"/>
            </a:pPr>
            <a:r>
              <a:rPr lang="en-US" sz="2800" dirty="0">
                <a:solidFill>
                  <a:prstClr val="black"/>
                </a:solidFill>
                <a:latin typeface="Gill Sans MT"/>
              </a:rPr>
              <a:t>Graphics that illustrate</a:t>
            </a:r>
          </a:p>
        </p:txBody>
      </p:sp>
      <p:sp>
        <p:nvSpPr>
          <p:cNvPr id="5" name="Footer Placeholder 3"/>
          <p:cNvSpPr>
            <a:spLocks noGrp="1"/>
          </p:cNvSpPr>
          <p:nvPr>
            <p:ph type="ftr" sz="quarter" idx="11"/>
          </p:nvPr>
        </p:nvSpPr>
        <p:spPr>
          <a:xfrm>
            <a:off x="990600" y="6248400"/>
            <a:ext cx="3429000" cy="476250"/>
          </a:xfrm>
        </p:spPr>
        <p:txBody>
          <a:bodyPr/>
          <a:lstStyle/>
          <a:p>
            <a:r>
              <a:rPr lang="en-US" dirty="0" smtClean="0">
                <a:solidFill>
                  <a:srgbClr val="C5D1D7">
                    <a:shade val="50000"/>
                    <a:satMod val="200000"/>
                  </a:srgbClr>
                </a:solidFill>
                <a:latin typeface="Gill Sans MT"/>
              </a:rPr>
              <a:t>Copyright </a:t>
            </a:r>
            <a:r>
              <a:rPr lang="en-US" dirty="0">
                <a:solidFill>
                  <a:srgbClr val="C5D1D7">
                    <a:shade val="50000"/>
                    <a:satMod val="200000"/>
                  </a:srgbClr>
                </a:solidFill>
                <a:latin typeface="Gill Sans MT"/>
              </a:rPr>
              <a:t>© </a:t>
            </a:r>
            <a:r>
              <a:rPr lang="en-US" dirty="0" smtClean="0">
                <a:solidFill>
                  <a:srgbClr val="C5D1D7">
                    <a:shade val="50000"/>
                    <a:satMod val="200000"/>
                  </a:srgbClr>
                </a:solidFill>
                <a:latin typeface="Gill Sans MT"/>
              </a:rPr>
              <a:t>2012 Pearson Education, Inc.</a:t>
            </a:r>
            <a:endParaRPr lang="en-US" dirty="0">
              <a:solidFill>
                <a:srgbClr val="C5D1D7">
                  <a:shade val="50000"/>
                  <a:satMod val="200000"/>
                </a:srgbClr>
              </a:solidFill>
              <a:latin typeface="Gill Sans MT"/>
            </a:endParaRPr>
          </a:p>
        </p:txBody>
      </p:sp>
    </p:spTree>
    <p:extLst>
      <p:ext uri="{BB962C8B-B14F-4D97-AF65-F5344CB8AC3E}">
        <p14:creationId xmlns:p14="http://schemas.microsoft.com/office/powerpoint/2010/main" val="104669238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Dart-description-TE.jpg"/>
          <p:cNvPicPr>
            <a:picLocks noGrp="1" noChangeAspect="1"/>
          </p:cNvPicPr>
          <p:nvPr>
            <p:ph sz="quarter" idx="2"/>
          </p:nvPr>
        </p:nvPicPr>
        <p:blipFill>
          <a:blip r:embed="rId2" cstate="print"/>
          <a:stretch>
            <a:fillRect/>
          </a:stretch>
        </p:blipFill>
        <p:spPr>
          <a:xfrm>
            <a:off x="228600" y="128588"/>
            <a:ext cx="5023354" cy="6500812"/>
          </a:xfrm>
        </p:spPr>
      </p:pic>
      <p:sp>
        <p:nvSpPr>
          <p:cNvPr id="10" name="Content Placeholder 9"/>
          <p:cNvSpPr>
            <a:spLocks noGrp="1"/>
          </p:cNvSpPr>
          <p:nvPr>
            <p:ph sz="quarter" idx="4"/>
          </p:nvPr>
        </p:nvSpPr>
        <p:spPr>
          <a:xfrm>
            <a:off x="5562600" y="685800"/>
            <a:ext cx="3200400" cy="5562600"/>
          </a:xfrm>
        </p:spPr>
        <p:txBody>
          <a:bodyPr/>
          <a:lstStyle/>
          <a:p>
            <a:r>
              <a:rPr lang="en-US" dirty="0" smtClean="0"/>
              <a:t>Who is the intended audience?</a:t>
            </a:r>
          </a:p>
          <a:p>
            <a:r>
              <a:rPr lang="en-US" dirty="0" smtClean="0"/>
              <a:t>How is the information organized?</a:t>
            </a:r>
          </a:p>
          <a:p>
            <a:r>
              <a:rPr lang="en-US" dirty="0" smtClean="0"/>
              <a:t>What is the level of specificity?</a:t>
            </a:r>
          </a:p>
          <a:p>
            <a:r>
              <a:rPr lang="en-US" dirty="0" smtClean="0"/>
              <a:t>Compare this technical description with your team’s.</a:t>
            </a:r>
          </a:p>
          <a:p>
            <a:r>
              <a:rPr lang="en-US" dirty="0" smtClean="0"/>
              <a:t>Where do they differ?</a:t>
            </a:r>
          </a:p>
          <a:p>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Copyright 2011 © by Pearson Education, Inc.</a:t>
            </a:r>
            <a:endParaRPr lang="en-US"/>
          </a:p>
        </p:txBody>
      </p:sp>
      <p:sp>
        <p:nvSpPr>
          <p:cNvPr id="11" name="TextBox 10"/>
          <p:cNvSpPr txBox="1"/>
          <p:nvPr/>
        </p:nvSpPr>
        <p:spPr>
          <a:xfrm>
            <a:off x="5562600" y="152400"/>
            <a:ext cx="3200400" cy="523220"/>
          </a:xfrm>
          <a:prstGeom prst="rect">
            <a:avLst/>
          </a:prstGeom>
          <a:noFill/>
        </p:spPr>
        <p:txBody>
          <a:bodyPr wrap="square" rtlCol="0">
            <a:spAutoFit/>
          </a:bodyPr>
          <a:lstStyle/>
          <a:p>
            <a:pPr algn="ctr"/>
            <a:r>
              <a:rPr lang="en-US" sz="2800" dirty="0" smtClean="0">
                <a:solidFill>
                  <a:schemeClr val="bg1"/>
                </a:solidFill>
                <a:effectLst>
                  <a:outerShdw blurRad="38100" dist="38100" dir="2700000" algn="tl">
                    <a:srgbClr val="000000">
                      <a:alpha val="43137"/>
                    </a:srgbClr>
                  </a:outerShdw>
                </a:effectLst>
              </a:rPr>
              <a:t>Team Self-Reflection</a:t>
            </a:r>
            <a:endParaRPr lang="en-US" sz="28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1731444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sz="3600" dirty="0" smtClean="0"/>
              <a:t>Unit 6 Assignments:  </a:t>
            </a:r>
            <a:r>
              <a:rPr lang="en-US" sz="3600" dirty="0"/>
              <a:t>See </a:t>
            </a:r>
            <a:r>
              <a:rPr lang="en-US" sz="3600" dirty="0" err="1"/>
              <a:t>Arisoph</a:t>
            </a:r>
            <a:r>
              <a:rPr lang="en-US" sz="3600" dirty="0"/>
              <a:t> for </a:t>
            </a:r>
            <a:r>
              <a:rPr lang="en-US" sz="3600" dirty="0" smtClean="0"/>
              <a:t>details</a:t>
            </a:r>
            <a:endParaRPr lang="en-US" sz="3600" dirty="0"/>
          </a:p>
        </p:txBody>
      </p:sp>
      <p:sp>
        <p:nvSpPr>
          <p:cNvPr id="9" name="Content Placeholder 8"/>
          <p:cNvSpPr>
            <a:spLocks noGrp="1"/>
          </p:cNvSpPr>
          <p:nvPr>
            <p:ph idx="1"/>
          </p:nvPr>
        </p:nvSpPr>
        <p:spPr>
          <a:ln>
            <a:solidFill>
              <a:schemeClr val="accent2">
                <a:lumMod val="60000"/>
                <a:lumOff val="40000"/>
              </a:schemeClr>
            </a:solidFill>
          </a:ln>
        </p:spPr>
        <p:txBody>
          <a:bodyPr>
            <a:normAutofit/>
          </a:bodyPr>
          <a:lstStyle/>
          <a:p>
            <a:r>
              <a:rPr lang="en-US" dirty="0" smtClean="0"/>
              <a:t>Team Assignment: Create a technical description</a:t>
            </a:r>
          </a:p>
          <a:p>
            <a:pPr lvl="1"/>
            <a:r>
              <a:rPr lang="en-US" dirty="0" smtClean="0"/>
              <a:t>DEADLINE has CHANGED! </a:t>
            </a:r>
            <a:r>
              <a:rPr lang="en-US" dirty="0" smtClean="0">
                <a:solidFill>
                  <a:srgbClr val="FF0000"/>
                </a:solidFill>
              </a:rPr>
              <a:t>Due Friday, November 15, 11:55 p.m.</a:t>
            </a:r>
          </a:p>
          <a:p>
            <a:r>
              <a:rPr lang="en-US" dirty="0" smtClean="0"/>
              <a:t>Individual Audience Analysis Reflection</a:t>
            </a:r>
          </a:p>
          <a:p>
            <a:pPr lvl="1"/>
            <a:r>
              <a:rPr lang="en-US" dirty="0" smtClean="0"/>
              <a:t>DEADLINE has CHANGED! Due Sunday, November 17, 11:55 p.m.</a:t>
            </a:r>
          </a:p>
          <a:p>
            <a:r>
              <a:rPr lang="en-US" dirty="0" smtClean="0"/>
              <a:t>Reading Check (individual assignment) </a:t>
            </a:r>
            <a:r>
              <a:rPr lang="en-US" dirty="0" smtClean="0">
                <a:solidFill>
                  <a:srgbClr val="FF0000"/>
                </a:solidFill>
              </a:rPr>
              <a:t>Due November 17, 11:55 p.m.</a:t>
            </a:r>
            <a:endParaRPr lang="en-US" dirty="0">
              <a:solidFill>
                <a:srgbClr val="FF0000"/>
              </a:solidFill>
            </a:endParaRPr>
          </a:p>
        </p:txBody>
      </p:sp>
      <p:sp>
        <p:nvSpPr>
          <p:cNvPr id="7" name="Footer Placeholder 6"/>
          <p:cNvSpPr>
            <a:spLocks noGrp="1"/>
          </p:cNvSpPr>
          <p:nvPr>
            <p:ph type="ftr" sz="quarter" idx="11"/>
          </p:nvPr>
        </p:nvSpPr>
        <p:spPr/>
        <p:txBody>
          <a:bodyPr/>
          <a:lstStyle/>
          <a:p>
            <a:r>
              <a:rPr lang="en-US" smtClean="0">
                <a:solidFill>
                  <a:srgbClr val="C5D1D7">
                    <a:shade val="50000"/>
                    <a:satMod val="200000"/>
                  </a:srgbClr>
                </a:solidFill>
                <a:latin typeface="Gill Sans MT"/>
              </a:rPr>
              <a:t>Copyright 2011 © by Pearson Education, Inc.</a:t>
            </a:r>
            <a:endParaRPr lang="en-US">
              <a:solidFill>
                <a:srgbClr val="C5D1D7">
                  <a:shade val="50000"/>
                  <a:satMod val="200000"/>
                </a:srgbClr>
              </a:solidFill>
              <a:latin typeface="Gill Sans MT"/>
            </a:endParaRPr>
          </a:p>
        </p:txBody>
      </p:sp>
    </p:spTree>
    <p:extLst>
      <p:ext uri="{BB962C8B-B14F-4D97-AF65-F5344CB8AC3E}">
        <p14:creationId xmlns:p14="http://schemas.microsoft.com/office/powerpoint/2010/main" val="50621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t>The Rhetorical Situation</a:t>
            </a:r>
          </a:p>
        </p:txBody>
      </p:sp>
      <p:pic>
        <p:nvPicPr>
          <p:cNvPr id="4102" name="Picture 6" descr="rhetoricalsituationgraphic1"/>
          <p:cNvPicPr>
            <a:picLocks noChangeAspect="1" noChangeArrowheads="1"/>
          </p:cNvPicPr>
          <p:nvPr/>
        </p:nvPicPr>
        <p:blipFill>
          <a:blip r:embed="rId3" cstate="print"/>
          <a:srcRect/>
          <a:stretch>
            <a:fillRect/>
          </a:stretch>
        </p:blipFill>
        <p:spPr bwMode="auto">
          <a:xfrm>
            <a:off x="609600" y="1066800"/>
            <a:ext cx="8051800" cy="5424488"/>
          </a:xfrm>
          <a:prstGeom prst="rect">
            <a:avLst/>
          </a:prstGeom>
          <a:noFill/>
        </p:spPr>
      </p:pic>
    </p:spTree>
    <p:extLst>
      <p:ext uri="{BB962C8B-B14F-4D97-AF65-F5344CB8AC3E}">
        <p14:creationId xmlns:p14="http://schemas.microsoft.com/office/powerpoint/2010/main" val="264534434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dirty="0"/>
              <a:t>The Writer</a:t>
            </a:r>
          </a:p>
        </p:txBody>
      </p:sp>
      <p:sp>
        <p:nvSpPr>
          <p:cNvPr id="14339" name="Rectangle 3"/>
          <p:cNvSpPr>
            <a:spLocks noGrp="1" noChangeArrowheads="1"/>
          </p:cNvSpPr>
          <p:nvPr>
            <p:ph type="body" idx="1"/>
          </p:nvPr>
        </p:nvSpPr>
        <p:spPr>
          <a:xfrm>
            <a:off x="1066800" y="1295400"/>
            <a:ext cx="8077200" cy="1981200"/>
          </a:xfrm>
        </p:spPr>
        <p:txBody>
          <a:bodyPr/>
          <a:lstStyle/>
          <a:p>
            <a:r>
              <a:rPr lang="en-US" dirty="0"/>
              <a:t>Your culture, personal characteristics and interests affect what you write about and how you write it. </a:t>
            </a:r>
          </a:p>
        </p:txBody>
      </p:sp>
      <p:pic>
        <p:nvPicPr>
          <p:cNvPr id="14340" name="Picture 4"/>
          <p:cNvPicPr>
            <a:picLocks noChangeAspect="1" noChangeArrowheads="1"/>
          </p:cNvPicPr>
          <p:nvPr/>
        </p:nvPicPr>
        <p:blipFill>
          <a:blip r:embed="rId3" cstate="print"/>
          <a:srcRect/>
          <a:stretch>
            <a:fillRect/>
          </a:stretch>
        </p:blipFill>
        <p:spPr bwMode="auto">
          <a:xfrm>
            <a:off x="2743200" y="3048000"/>
            <a:ext cx="4038600" cy="3230563"/>
          </a:xfrm>
          <a:prstGeom prst="rect">
            <a:avLst/>
          </a:prstGeom>
          <a:noFill/>
        </p:spPr>
      </p:pic>
    </p:spTree>
    <p:extLst>
      <p:ext uri="{BB962C8B-B14F-4D97-AF65-F5344CB8AC3E}">
        <p14:creationId xmlns:p14="http://schemas.microsoft.com/office/powerpoint/2010/main" val="55684383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066800" y="304800"/>
            <a:ext cx="7772400" cy="914400"/>
          </a:xfrm>
        </p:spPr>
        <p:txBody>
          <a:bodyPr>
            <a:normAutofit/>
          </a:bodyPr>
          <a:lstStyle/>
          <a:p>
            <a:r>
              <a:rPr lang="en-US" sz="2800" b="1" dirty="0" smtClean="0"/>
              <a:t>Factors </a:t>
            </a:r>
            <a:r>
              <a:rPr lang="en-US" sz="2800" b="1" dirty="0"/>
              <a:t>which can affect </a:t>
            </a:r>
            <a:r>
              <a:rPr lang="en-US" sz="2800" b="1" dirty="0" smtClean="0"/>
              <a:t>your </a:t>
            </a:r>
            <a:r>
              <a:rPr lang="en-US" sz="2800" b="1" dirty="0"/>
              <a:t>writing include:</a:t>
            </a:r>
          </a:p>
        </p:txBody>
      </p:sp>
      <p:sp>
        <p:nvSpPr>
          <p:cNvPr id="20485" name="Rectangle 5"/>
          <p:cNvSpPr>
            <a:spLocks noGrp="1" noChangeArrowheads="1"/>
          </p:cNvSpPr>
          <p:nvPr>
            <p:ph type="body" sz="half" idx="3"/>
          </p:nvPr>
        </p:nvSpPr>
        <p:spPr>
          <a:xfrm>
            <a:off x="2514600" y="1447800"/>
            <a:ext cx="5181600" cy="4419600"/>
          </a:xfrm>
        </p:spPr>
        <p:txBody>
          <a:bodyPr/>
          <a:lstStyle/>
          <a:p>
            <a:r>
              <a:rPr lang="en-US" sz="2800"/>
              <a:t>Your age</a:t>
            </a:r>
          </a:p>
          <a:p>
            <a:r>
              <a:rPr lang="en-US" sz="2800"/>
              <a:t>Your experiences</a:t>
            </a:r>
          </a:p>
          <a:p>
            <a:r>
              <a:rPr lang="en-US" sz="2800"/>
              <a:t>Your gender</a:t>
            </a:r>
          </a:p>
          <a:p>
            <a:r>
              <a:rPr lang="en-US" sz="2800"/>
              <a:t>Your location</a:t>
            </a:r>
          </a:p>
          <a:p>
            <a:r>
              <a:rPr lang="en-US" sz="2800"/>
              <a:t>Your political beliefs</a:t>
            </a:r>
          </a:p>
          <a:p>
            <a:r>
              <a:rPr lang="en-US" sz="2800"/>
              <a:t>Your parents and peers</a:t>
            </a:r>
          </a:p>
          <a:p>
            <a:r>
              <a:rPr lang="en-US" sz="2800"/>
              <a:t>Your education</a:t>
            </a:r>
          </a:p>
        </p:txBody>
      </p:sp>
    </p:spTree>
    <p:extLst>
      <p:ext uri="{BB962C8B-B14F-4D97-AF65-F5344CB8AC3E}">
        <p14:creationId xmlns:p14="http://schemas.microsoft.com/office/powerpoint/2010/main" val="13582003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48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48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48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48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48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066800" y="381000"/>
            <a:ext cx="7772400" cy="914400"/>
          </a:xfrm>
        </p:spPr>
        <p:txBody>
          <a:bodyPr/>
          <a:lstStyle/>
          <a:p>
            <a:r>
              <a:rPr lang="en-US" sz="3200" dirty="0"/>
              <a:t>Purpose: Your Reason For Writing</a:t>
            </a:r>
            <a:endParaRPr lang="en-US" dirty="0"/>
          </a:p>
        </p:txBody>
      </p:sp>
      <p:pic>
        <p:nvPicPr>
          <p:cNvPr id="21511" name="Picture 7" descr="rhetoricalsituation2"/>
          <p:cNvPicPr>
            <a:picLocks noGrp="1" noChangeAspect="1" noChangeArrowheads="1"/>
          </p:cNvPicPr>
          <p:nvPr>
            <p:ph sz="quarter" idx="1"/>
          </p:nvPr>
        </p:nvPicPr>
        <p:blipFill>
          <a:blip r:embed="rId3" cstate="print"/>
          <a:srcRect/>
          <a:stretch>
            <a:fillRect/>
          </a:stretch>
        </p:blipFill>
        <p:spPr>
          <a:xfrm>
            <a:off x="990600" y="1066800"/>
            <a:ext cx="7729538" cy="5345112"/>
          </a:xfrm>
        </p:spPr>
      </p:pic>
    </p:spTree>
    <p:extLst>
      <p:ext uri="{BB962C8B-B14F-4D97-AF65-F5344CB8AC3E}">
        <p14:creationId xmlns:p14="http://schemas.microsoft.com/office/powerpoint/2010/main" val="1806719208"/>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dirty="0"/>
              <a:t>Genre</a:t>
            </a:r>
          </a:p>
        </p:txBody>
      </p:sp>
      <p:sp>
        <p:nvSpPr>
          <p:cNvPr id="26627" name="Rectangle 3"/>
          <p:cNvSpPr>
            <a:spLocks noGrp="1" noChangeArrowheads="1"/>
          </p:cNvSpPr>
          <p:nvPr>
            <p:ph type="body" idx="1"/>
          </p:nvPr>
        </p:nvSpPr>
        <p:spPr>
          <a:xfrm>
            <a:off x="1143000" y="1295400"/>
            <a:ext cx="7467600" cy="5029200"/>
          </a:xfrm>
        </p:spPr>
        <p:txBody>
          <a:bodyPr/>
          <a:lstStyle/>
          <a:p>
            <a:pPr>
              <a:lnSpc>
                <a:spcPct val="90000"/>
              </a:lnSpc>
            </a:pPr>
            <a:r>
              <a:rPr lang="en-US" dirty="0"/>
              <a:t>Category or type of writing</a:t>
            </a:r>
          </a:p>
          <a:p>
            <a:pPr>
              <a:lnSpc>
                <a:spcPct val="90000"/>
              </a:lnSpc>
              <a:buFontTx/>
              <a:buNone/>
            </a:pPr>
            <a:endParaRPr lang="en-US" dirty="0"/>
          </a:p>
          <a:p>
            <a:pPr>
              <a:lnSpc>
                <a:spcPct val="90000"/>
              </a:lnSpc>
            </a:pPr>
            <a:r>
              <a:rPr lang="en-US" dirty="0"/>
              <a:t>Genres hinge upon purpose and the needs/expectations of the projected audience.</a:t>
            </a:r>
          </a:p>
          <a:p>
            <a:pPr>
              <a:lnSpc>
                <a:spcPct val="90000"/>
              </a:lnSpc>
            </a:pPr>
            <a:endParaRPr lang="en-US" dirty="0"/>
          </a:p>
          <a:p>
            <a:pPr>
              <a:lnSpc>
                <a:spcPct val="90000"/>
              </a:lnSpc>
            </a:pPr>
            <a:r>
              <a:rPr lang="en-US" b="1" dirty="0"/>
              <a:t>Examples:</a:t>
            </a:r>
            <a:r>
              <a:rPr lang="en-US" dirty="0"/>
              <a:t> fiction, autobiographical story, news article, review, letter to the editor/editorial, rhetorical analysis, criticism, persuasive essay</a:t>
            </a:r>
          </a:p>
        </p:txBody>
      </p:sp>
    </p:spTree>
    <p:extLst>
      <p:ext uri="{BB962C8B-B14F-4D97-AF65-F5344CB8AC3E}">
        <p14:creationId xmlns:p14="http://schemas.microsoft.com/office/powerpoint/2010/main" val="362628719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219200" y="0"/>
            <a:ext cx="7239000" cy="990600"/>
          </a:xfrm>
        </p:spPr>
        <p:txBody>
          <a:bodyPr/>
          <a:lstStyle/>
          <a:p>
            <a:r>
              <a:rPr lang="en-US" sz="3000" dirty="0"/>
              <a:t>Audience: To Whom are you Writing?</a:t>
            </a:r>
            <a:endParaRPr lang="en-US" dirty="0"/>
          </a:p>
        </p:txBody>
      </p:sp>
      <p:sp>
        <p:nvSpPr>
          <p:cNvPr id="28675" name="Rectangle 3"/>
          <p:cNvSpPr>
            <a:spLocks noGrp="1" noChangeArrowheads="1"/>
          </p:cNvSpPr>
          <p:nvPr>
            <p:ph type="body" idx="1"/>
          </p:nvPr>
        </p:nvSpPr>
        <p:spPr>
          <a:xfrm>
            <a:off x="990600" y="1295400"/>
            <a:ext cx="3733800" cy="5029200"/>
          </a:xfrm>
        </p:spPr>
        <p:txBody>
          <a:bodyPr/>
          <a:lstStyle/>
          <a:p>
            <a:r>
              <a:rPr lang="en-US" sz="2400" dirty="0"/>
              <a:t>Many of the same factors which affect the writer also affect the audience</a:t>
            </a:r>
          </a:p>
          <a:p>
            <a:pPr lvl="1"/>
            <a:r>
              <a:rPr lang="en-US" sz="2400" dirty="0"/>
              <a:t>Age</a:t>
            </a:r>
          </a:p>
          <a:p>
            <a:pPr lvl="1"/>
            <a:r>
              <a:rPr lang="en-US" sz="2400" dirty="0"/>
              <a:t>Social class</a:t>
            </a:r>
          </a:p>
          <a:p>
            <a:pPr lvl="1"/>
            <a:r>
              <a:rPr lang="en-US" sz="2400" dirty="0"/>
              <a:t>Education</a:t>
            </a:r>
          </a:p>
          <a:p>
            <a:pPr lvl="1"/>
            <a:r>
              <a:rPr lang="en-US" sz="2400" dirty="0"/>
              <a:t>Past experience</a:t>
            </a:r>
          </a:p>
          <a:p>
            <a:pPr lvl="1"/>
            <a:r>
              <a:rPr lang="en-US" sz="2400" dirty="0"/>
              <a:t>Culture/subculture</a:t>
            </a:r>
          </a:p>
          <a:p>
            <a:pPr lvl="1"/>
            <a:r>
              <a:rPr lang="en-US" sz="2400" dirty="0"/>
              <a:t>Expectations</a:t>
            </a:r>
          </a:p>
        </p:txBody>
      </p:sp>
      <p:pic>
        <p:nvPicPr>
          <p:cNvPr id="28680" name="Picture 8"/>
          <p:cNvPicPr>
            <a:picLocks noChangeAspect="1" noChangeArrowheads="1"/>
          </p:cNvPicPr>
          <p:nvPr/>
        </p:nvPicPr>
        <p:blipFill>
          <a:blip r:embed="rId3" cstate="print"/>
          <a:srcRect/>
          <a:stretch>
            <a:fillRect/>
          </a:stretch>
        </p:blipFill>
        <p:spPr bwMode="auto">
          <a:xfrm>
            <a:off x="5105400" y="1600200"/>
            <a:ext cx="3098800" cy="3124200"/>
          </a:xfrm>
          <a:prstGeom prst="rect">
            <a:avLst/>
          </a:prstGeom>
          <a:noFill/>
        </p:spPr>
      </p:pic>
    </p:spTree>
    <p:extLst>
      <p:ext uri="{BB962C8B-B14F-4D97-AF65-F5344CB8AC3E}">
        <p14:creationId xmlns:p14="http://schemas.microsoft.com/office/powerpoint/2010/main" val="5815696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675">
                                            <p:txEl>
                                              <p:pRg st="1" end="1"/>
                                            </p:txEl>
                                          </p:spTgt>
                                        </p:tgtEl>
                                        <p:attrNameLst>
                                          <p:attrName>style.visibility</p:attrName>
                                        </p:attrNameLst>
                                      </p:cBhvr>
                                      <p:to>
                                        <p:strVal val="visible"/>
                                      </p:to>
                                    </p:set>
                                    <p:anim calcmode="lin" valueType="num">
                                      <p:cBhvr additive="base">
                                        <p:cTn id="7" dur="500" fill="hold"/>
                                        <p:tgtEl>
                                          <p:spTgt spid="2867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6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8675">
                                            <p:txEl>
                                              <p:pRg st="2" end="2"/>
                                            </p:txEl>
                                          </p:spTgt>
                                        </p:tgtEl>
                                        <p:attrNameLst>
                                          <p:attrName>style.visibility</p:attrName>
                                        </p:attrNameLst>
                                      </p:cBhvr>
                                      <p:to>
                                        <p:strVal val="visible"/>
                                      </p:to>
                                    </p:set>
                                    <p:anim calcmode="lin" valueType="num">
                                      <p:cBhvr additive="base">
                                        <p:cTn id="13" dur="500" fill="hold"/>
                                        <p:tgtEl>
                                          <p:spTgt spid="2867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86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8675">
                                            <p:txEl>
                                              <p:pRg st="3" end="3"/>
                                            </p:txEl>
                                          </p:spTgt>
                                        </p:tgtEl>
                                        <p:attrNameLst>
                                          <p:attrName>style.visibility</p:attrName>
                                        </p:attrNameLst>
                                      </p:cBhvr>
                                      <p:to>
                                        <p:strVal val="visible"/>
                                      </p:to>
                                    </p:set>
                                    <p:anim calcmode="lin" valueType="num">
                                      <p:cBhvr additive="base">
                                        <p:cTn id="19" dur="500" fill="hold"/>
                                        <p:tgtEl>
                                          <p:spTgt spid="2867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867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8675">
                                            <p:txEl>
                                              <p:pRg st="4" end="4"/>
                                            </p:txEl>
                                          </p:spTgt>
                                        </p:tgtEl>
                                        <p:attrNameLst>
                                          <p:attrName>style.visibility</p:attrName>
                                        </p:attrNameLst>
                                      </p:cBhvr>
                                      <p:to>
                                        <p:strVal val="visible"/>
                                      </p:to>
                                    </p:set>
                                    <p:anim calcmode="lin" valueType="num">
                                      <p:cBhvr additive="base">
                                        <p:cTn id="25" dur="500" fill="hold"/>
                                        <p:tgtEl>
                                          <p:spTgt spid="2867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867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8675">
                                            <p:txEl>
                                              <p:pRg st="5" end="5"/>
                                            </p:txEl>
                                          </p:spTgt>
                                        </p:tgtEl>
                                        <p:attrNameLst>
                                          <p:attrName>style.visibility</p:attrName>
                                        </p:attrNameLst>
                                      </p:cBhvr>
                                      <p:to>
                                        <p:strVal val="visible"/>
                                      </p:to>
                                    </p:set>
                                    <p:anim calcmode="lin" valueType="num">
                                      <p:cBhvr additive="base">
                                        <p:cTn id="31" dur="500" fill="hold"/>
                                        <p:tgtEl>
                                          <p:spTgt spid="2867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867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8675">
                                            <p:txEl>
                                              <p:pRg st="6" end="6"/>
                                            </p:txEl>
                                          </p:spTgt>
                                        </p:tgtEl>
                                        <p:attrNameLst>
                                          <p:attrName>style.visibility</p:attrName>
                                        </p:attrNameLst>
                                      </p:cBhvr>
                                      <p:to>
                                        <p:strVal val="visible"/>
                                      </p:to>
                                    </p:set>
                                    <p:anim calcmode="lin" valueType="num">
                                      <p:cBhvr additive="base">
                                        <p:cTn id="37" dur="500" fill="hold"/>
                                        <p:tgtEl>
                                          <p:spTgt spid="2867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867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sz="3000"/>
              <a:t>Topic: What you will write about</a:t>
            </a:r>
            <a:endParaRPr lang="en-US"/>
          </a:p>
        </p:txBody>
      </p:sp>
      <p:sp>
        <p:nvSpPr>
          <p:cNvPr id="30723" name="Rectangle 3"/>
          <p:cNvSpPr>
            <a:spLocks noGrp="1" noChangeArrowheads="1"/>
          </p:cNvSpPr>
          <p:nvPr>
            <p:ph type="body" idx="1"/>
          </p:nvPr>
        </p:nvSpPr>
        <p:spPr/>
        <p:txBody>
          <a:bodyPr/>
          <a:lstStyle/>
          <a:p>
            <a:r>
              <a:rPr lang="en-US" dirty="0"/>
              <a:t>May be broadened or narrowed depending on the length of your writing and your interest</a:t>
            </a:r>
          </a:p>
          <a:p>
            <a:r>
              <a:rPr lang="en-US" dirty="0"/>
              <a:t>Topics should be appropriate to the rhetorical situation you are in</a:t>
            </a:r>
          </a:p>
        </p:txBody>
      </p:sp>
    </p:spTree>
    <p:extLst>
      <p:ext uri="{BB962C8B-B14F-4D97-AF65-F5344CB8AC3E}">
        <p14:creationId xmlns:p14="http://schemas.microsoft.com/office/powerpoint/2010/main" val="28010304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additive="base">
                                        <p:cTn id="7" dur="500" fill="hold"/>
                                        <p:tgtEl>
                                          <p:spTgt spid="307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23">
                                            <p:txEl>
                                              <p:pRg st="1" end="1"/>
                                            </p:txEl>
                                          </p:spTgt>
                                        </p:tgtEl>
                                        <p:attrNameLst>
                                          <p:attrName>style.visibility</p:attrName>
                                        </p:attrNameLst>
                                      </p:cBhvr>
                                      <p:to>
                                        <p:strVal val="visible"/>
                                      </p:to>
                                    </p:set>
                                    <p:anim calcmode="lin" valueType="num">
                                      <p:cBhvr additive="base">
                                        <p:cTn id="13" dur="500" fill="hold"/>
                                        <p:tgtEl>
                                          <p:spTgt spid="307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2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164</TotalTime>
  <Words>3394</Words>
  <Application>Microsoft Macintosh PowerPoint</Application>
  <PresentationFormat>On-screen Show (4:3)</PresentationFormat>
  <Paragraphs>381</Paragraphs>
  <Slides>28</Slides>
  <Notes>22</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Solstice</vt:lpstr>
      <vt:lpstr>Technical Descriptions</vt:lpstr>
      <vt:lpstr>What is a Rhetorical Situation?</vt:lpstr>
      <vt:lpstr>The Rhetorical Situation</vt:lpstr>
      <vt:lpstr>The Writer</vt:lpstr>
      <vt:lpstr>Factors which can affect your writing include:</vt:lpstr>
      <vt:lpstr>Purpose: Your Reason For Writing</vt:lpstr>
      <vt:lpstr>Genre</vt:lpstr>
      <vt:lpstr>Audience: To Whom are you Writing?</vt:lpstr>
      <vt:lpstr>Topic: What you will write about</vt:lpstr>
      <vt:lpstr>Context</vt:lpstr>
      <vt:lpstr>Rhetorical Situation</vt:lpstr>
      <vt:lpstr>What this means…</vt:lpstr>
      <vt:lpstr>Review of Genres  and the Technical Writing Process</vt:lpstr>
      <vt:lpstr>PowerPoint Presentation</vt:lpstr>
      <vt:lpstr>Developing a Workplace Writing Process (1)</vt:lpstr>
      <vt:lpstr>Developing a Workplace Writing Process (2)</vt:lpstr>
      <vt:lpstr>Planning and Researching</vt:lpstr>
      <vt:lpstr>Organizational Model of Technical Descriptions</vt:lpstr>
      <vt:lpstr>Subject, Purpose, Readers, &amp; Context</vt:lpstr>
      <vt:lpstr>Planning and Researching (cont.)</vt:lpstr>
      <vt:lpstr>Partitioning the Subject</vt:lpstr>
      <vt:lpstr>PowerPoint Presentation</vt:lpstr>
      <vt:lpstr>Organizing and Drafting</vt:lpstr>
      <vt:lpstr>Help: Using Digital Photography in Descriptions</vt:lpstr>
      <vt:lpstr>Using photographs…</vt:lpstr>
      <vt:lpstr>Using Style and Design</vt:lpstr>
      <vt:lpstr>PowerPoint Presentation</vt:lpstr>
      <vt:lpstr>Unit 6 Assignments:  See Arisoph for details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ISU</dc:creator>
  <cp:lastModifiedBy>ISU</cp:lastModifiedBy>
  <cp:revision>6</cp:revision>
  <dcterms:created xsi:type="dcterms:W3CDTF">2013-11-04T18:20:38Z</dcterms:created>
  <dcterms:modified xsi:type="dcterms:W3CDTF">2013-11-04T21:05:15Z</dcterms:modified>
</cp:coreProperties>
</file>